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3"/>
  </p:notesMasterIdLst>
  <p:handoutMasterIdLst>
    <p:handoutMasterId r:id="rId24"/>
  </p:handoutMasterIdLst>
  <p:sldIdLst>
    <p:sldId id="256" r:id="rId2"/>
    <p:sldId id="257" r:id="rId3"/>
    <p:sldId id="268" r:id="rId4"/>
    <p:sldId id="269" r:id="rId5"/>
    <p:sldId id="271" r:id="rId6"/>
    <p:sldId id="272" r:id="rId7"/>
    <p:sldId id="273" r:id="rId8"/>
    <p:sldId id="275" r:id="rId9"/>
    <p:sldId id="276" r:id="rId10"/>
    <p:sldId id="277" r:id="rId11"/>
    <p:sldId id="274" r:id="rId12"/>
    <p:sldId id="278" r:id="rId13"/>
    <p:sldId id="264" r:id="rId14"/>
    <p:sldId id="258" r:id="rId15"/>
    <p:sldId id="261" r:id="rId16"/>
    <p:sldId id="262" r:id="rId17"/>
    <p:sldId id="263" r:id="rId18"/>
    <p:sldId id="265" r:id="rId19"/>
    <p:sldId id="279" r:id="rId20"/>
    <p:sldId id="280" r:id="rId21"/>
    <p:sldId id="281" r:id="rId22"/>
  </p:sldIdLst>
  <p:sldSz cx="18288000" cy="10287000"/>
  <p:notesSz cx="7010400" cy="9296400"/>
  <p:embeddedFontLst>
    <p:embeddedFont>
      <p:font typeface="Myriad" panose="020B0604020202020204" charset="0"/>
      <p:regular r:id="rId25"/>
    </p:embeddedFont>
    <p:embeddedFont>
      <p:font typeface="Myriad Ultra-Bold" panose="020B0604020202020204" charset="0"/>
      <p:regular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14"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729255-969D-ADE9-5A42-3091CFA848E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436CB23-0331-6C24-1073-1E6CE6EF2AA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7E1057C-63FA-4F6F-8B57-FFA1A155C259}" type="datetimeFigureOut">
              <a:rPr lang="en-US" smtClean="0"/>
              <a:t>6/3/2025</a:t>
            </a:fld>
            <a:endParaRPr lang="en-US"/>
          </a:p>
        </p:txBody>
      </p:sp>
      <p:sp>
        <p:nvSpPr>
          <p:cNvPr id="4" name="Footer Placeholder 3">
            <a:extLst>
              <a:ext uri="{FF2B5EF4-FFF2-40B4-BE49-F238E27FC236}">
                <a16:creationId xmlns:a16="http://schemas.microsoft.com/office/drawing/2014/main" id="{A3C1B416-6C84-43AA-349C-9B1BA3ECC8E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7273AE-91DE-E033-F4DB-E633A1B125F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11D26F-9D31-4C57-8280-D907F340B216}" type="slidenum">
              <a:rPr lang="en-US" smtClean="0"/>
              <a:t>‹#›</a:t>
            </a:fld>
            <a:endParaRPr lang="en-US"/>
          </a:p>
        </p:txBody>
      </p:sp>
    </p:spTree>
    <p:extLst>
      <p:ext uri="{BB962C8B-B14F-4D97-AF65-F5344CB8AC3E}">
        <p14:creationId xmlns:p14="http://schemas.microsoft.com/office/powerpoint/2010/main" val="52117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008926-4C44-4CBA-91B4-CBD5AFA3AAA8}" type="datetimeFigureOut">
              <a:rPr lang="en-US" smtClean="0"/>
              <a:t>6/3/2025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A45DBB-25FE-409C-A1C4-CED208AACA16}" type="slidenum">
              <a:rPr lang="en-US" smtClean="0"/>
              <a:t>‹#›</a:t>
            </a:fld>
            <a:endParaRPr lang="en-US"/>
          </a:p>
        </p:txBody>
      </p:sp>
    </p:spTree>
    <p:extLst>
      <p:ext uri="{BB962C8B-B14F-4D97-AF65-F5344CB8AC3E}">
        <p14:creationId xmlns:p14="http://schemas.microsoft.com/office/powerpoint/2010/main" val="348919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A45DBB-25FE-409C-A1C4-CED208AACA16}" type="slidenum">
              <a:rPr lang="en-US" smtClean="0"/>
              <a:t>1</a:t>
            </a:fld>
            <a:endParaRPr lang="en-US"/>
          </a:p>
        </p:txBody>
      </p:sp>
    </p:spTree>
    <p:extLst>
      <p:ext uri="{BB962C8B-B14F-4D97-AF65-F5344CB8AC3E}">
        <p14:creationId xmlns:p14="http://schemas.microsoft.com/office/powerpoint/2010/main" val="63980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11</a:t>
            </a:fld>
            <a:endParaRPr lang="en-US"/>
          </a:p>
        </p:txBody>
      </p:sp>
    </p:spTree>
    <p:extLst>
      <p:ext uri="{BB962C8B-B14F-4D97-AF65-F5344CB8AC3E}">
        <p14:creationId xmlns:p14="http://schemas.microsoft.com/office/powerpoint/2010/main" val="76845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322E2-07E9-EAC9-3F5F-B735AF6B8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98C2A-7432-66D5-DAB6-9EBE24B86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E0715-062A-DD67-2B9A-C0C8FEB2D2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0E9440-0D32-8893-7A14-C4C6D6170C8A}"/>
              </a:ext>
            </a:extLst>
          </p:cNvPr>
          <p:cNvSpPr>
            <a:spLocks noGrp="1"/>
          </p:cNvSpPr>
          <p:nvPr>
            <p:ph type="sldNum" sz="quarter" idx="5"/>
          </p:nvPr>
        </p:nvSpPr>
        <p:spPr/>
        <p:txBody>
          <a:bodyPr/>
          <a:lstStyle/>
          <a:p>
            <a:fld id="{F7A45DBB-25FE-409C-A1C4-CED208AACA16}" type="slidenum">
              <a:rPr lang="en-US" smtClean="0"/>
              <a:t>13</a:t>
            </a:fld>
            <a:endParaRPr lang="en-US"/>
          </a:p>
        </p:txBody>
      </p:sp>
    </p:spTree>
    <p:extLst>
      <p:ext uri="{BB962C8B-B14F-4D97-AF65-F5344CB8AC3E}">
        <p14:creationId xmlns:p14="http://schemas.microsoft.com/office/powerpoint/2010/main" val="171625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A45DBB-25FE-409C-A1C4-CED208AACA16}" type="slidenum">
              <a:rPr lang="en-US" smtClean="0"/>
              <a:t>14</a:t>
            </a:fld>
            <a:endParaRPr lang="en-US"/>
          </a:p>
        </p:txBody>
      </p:sp>
    </p:spTree>
    <p:extLst>
      <p:ext uri="{BB962C8B-B14F-4D97-AF65-F5344CB8AC3E}">
        <p14:creationId xmlns:p14="http://schemas.microsoft.com/office/powerpoint/2010/main" val="196274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B1E6-DDB6-A33D-4809-6CC2970DE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E6458-C9A6-0A58-54BC-BECE0627E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6A1B9-3E91-8529-D643-8D4D8969B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BC925E-AB33-2C9C-EF0C-518633F731FE}"/>
              </a:ext>
            </a:extLst>
          </p:cNvPr>
          <p:cNvSpPr>
            <a:spLocks noGrp="1"/>
          </p:cNvSpPr>
          <p:nvPr>
            <p:ph type="sldNum" sz="quarter" idx="5"/>
          </p:nvPr>
        </p:nvSpPr>
        <p:spPr/>
        <p:txBody>
          <a:bodyPr/>
          <a:lstStyle/>
          <a:p>
            <a:fld id="{F7A45DBB-25FE-409C-A1C4-CED208AACA16}" type="slidenum">
              <a:rPr lang="en-US" smtClean="0"/>
              <a:t>15</a:t>
            </a:fld>
            <a:endParaRPr lang="en-US"/>
          </a:p>
        </p:txBody>
      </p:sp>
    </p:spTree>
    <p:extLst>
      <p:ext uri="{BB962C8B-B14F-4D97-AF65-F5344CB8AC3E}">
        <p14:creationId xmlns:p14="http://schemas.microsoft.com/office/powerpoint/2010/main" val="130693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C473-7AA2-737C-5E94-124404754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4693B-02B3-9849-68DD-9BDCDACA6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26DDC-B8DF-5FC7-941E-BA2AD9FA22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F8E026-CD5C-1E76-B125-C218165A6D52}"/>
              </a:ext>
            </a:extLst>
          </p:cNvPr>
          <p:cNvSpPr>
            <a:spLocks noGrp="1"/>
          </p:cNvSpPr>
          <p:nvPr>
            <p:ph type="sldNum" sz="quarter" idx="5"/>
          </p:nvPr>
        </p:nvSpPr>
        <p:spPr/>
        <p:txBody>
          <a:bodyPr/>
          <a:lstStyle/>
          <a:p>
            <a:fld id="{F7A45DBB-25FE-409C-A1C4-CED208AACA16}" type="slidenum">
              <a:rPr lang="en-US" smtClean="0"/>
              <a:t>16</a:t>
            </a:fld>
            <a:endParaRPr lang="en-US"/>
          </a:p>
        </p:txBody>
      </p:sp>
    </p:spTree>
    <p:extLst>
      <p:ext uri="{BB962C8B-B14F-4D97-AF65-F5344CB8AC3E}">
        <p14:creationId xmlns:p14="http://schemas.microsoft.com/office/powerpoint/2010/main" val="388708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6096C-6FBA-FD35-A7AE-BABA4334B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E8603-995E-DF9D-79EA-7CA65B52F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05331-7095-BF47-532E-2373E92CBD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D8D0B3-6609-6630-1FD1-90E240A54904}"/>
              </a:ext>
            </a:extLst>
          </p:cNvPr>
          <p:cNvSpPr>
            <a:spLocks noGrp="1"/>
          </p:cNvSpPr>
          <p:nvPr>
            <p:ph type="sldNum" sz="quarter" idx="5"/>
          </p:nvPr>
        </p:nvSpPr>
        <p:spPr/>
        <p:txBody>
          <a:bodyPr/>
          <a:lstStyle/>
          <a:p>
            <a:fld id="{F7A45DBB-25FE-409C-A1C4-CED208AACA16}" type="slidenum">
              <a:rPr lang="en-US" smtClean="0"/>
              <a:t>17</a:t>
            </a:fld>
            <a:endParaRPr lang="en-US"/>
          </a:p>
        </p:txBody>
      </p:sp>
    </p:spTree>
    <p:extLst>
      <p:ext uri="{BB962C8B-B14F-4D97-AF65-F5344CB8AC3E}">
        <p14:creationId xmlns:p14="http://schemas.microsoft.com/office/powerpoint/2010/main" val="254064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18</a:t>
            </a:fld>
            <a:endParaRPr lang="en-US"/>
          </a:p>
        </p:txBody>
      </p:sp>
    </p:spTree>
    <p:extLst>
      <p:ext uri="{BB962C8B-B14F-4D97-AF65-F5344CB8AC3E}">
        <p14:creationId xmlns:p14="http://schemas.microsoft.com/office/powerpoint/2010/main" val="83634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20</a:t>
            </a:fld>
            <a:endParaRPr lang="en-US"/>
          </a:p>
        </p:txBody>
      </p:sp>
    </p:spTree>
    <p:extLst>
      <p:ext uri="{BB962C8B-B14F-4D97-AF65-F5344CB8AC3E}">
        <p14:creationId xmlns:p14="http://schemas.microsoft.com/office/powerpoint/2010/main" val="418272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21</a:t>
            </a:fld>
            <a:endParaRPr lang="en-US"/>
          </a:p>
        </p:txBody>
      </p:sp>
    </p:spTree>
    <p:extLst>
      <p:ext uri="{BB962C8B-B14F-4D97-AF65-F5344CB8AC3E}">
        <p14:creationId xmlns:p14="http://schemas.microsoft.com/office/powerpoint/2010/main" val="527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3</a:t>
            </a:fld>
            <a:endParaRPr lang="en-US"/>
          </a:p>
        </p:txBody>
      </p:sp>
    </p:spTree>
    <p:extLst>
      <p:ext uri="{BB962C8B-B14F-4D97-AF65-F5344CB8AC3E}">
        <p14:creationId xmlns:p14="http://schemas.microsoft.com/office/powerpoint/2010/main" val="335774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4</a:t>
            </a:fld>
            <a:endParaRPr lang="en-US"/>
          </a:p>
        </p:txBody>
      </p:sp>
    </p:spTree>
    <p:extLst>
      <p:ext uri="{BB962C8B-B14F-4D97-AF65-F5344CB8AC3E}">
        <p14:creationId xmlns:p14="http://schemas.microsoft.com/office/powerpoint/2010/main" val="110264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5</a:t>
            </a:fld>
            <a:endParaRPr lang="en-US"/>
          </a:p>
        </p:txBody>
      </p:sp>
    </p:spTree>
    <p:extLst>
      <p:ext uri="{BB962C8B-B14F-4D97-AF65-F5344CB8AC3E}">
        <p14:creationId xmlns:p14="http://schemas.microsoft.com/office/powerpoint/2010/main" val="177375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6</a:t>
            </a:fld>
            <a:endParaRPr lang="en-US"/>
          </a:p>
        </p:txBody>
      </p:sp>
    </p:spTree>
    <p:extLst>
      <p:ext uri="{BB962C8B-B14F-4D97-AF65-F5344CB8AC3E}">
        <p14:creationId xmlns:p14="http://schemas.microsoft.com/office/powerpoint/2010/main" val="130460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7</a:t>
            </a:fld>
            <a:endParaRPr lang="en-US"/>
          </a:p>
        </p:txBody>
      </p:sp>
    </p:spTree>
    <p:extLst>
      <p:ext uri="{BB962C8B-B14F-4D97-AF65-F5344CB8AC3E}">
        <p14:creationId xmlns:p14="http://schemas.microsoft.com/office/powerpoint/2010/main" val="352802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8</a:t>
            </a:fld>
            <a:endParaRPr lang="en-US"/>
          </a:p>
        </p:txBody>
      </p:sp>
    </p:spTree>
    <p:extLst>
      <p:ext uri="{BB962C8B-B14F-4D97-AF65-F5344CB8AC3E}">
        <p14:creationId xmlns:p14="http://schemas.microsoft.com/office/powerpoint/2010/main" val="48521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9</a:t>
            </a:fld>
            <a:endParaRPr lang="en-US"/>
          </a:p>
        </p:txBody>
      </p:sp>
    </p:spTree>
    <p:extLst>
      <p:ext uri="{BB962C8B-B14F-4D97-AF65-F5344CB8AC3E}">
        <p14:creationId xmlns:p14="http://schemas.microsoft.com/office/powerpoint/2010/main" val="313872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88BD-226E-31AE-A074-C1E5E957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1A1F8-28A9-E5AB-A49D-25C86519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921F6-A57C-1903-4134-B93D5EB80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27AD3-719B-F36B-84DA-8363861477EA}"/>
              </a:ext>
            </a:extLst>
          </p:cNvPr>
          <p:cNvSpPr>
            <a:spLocks noGrp="1"/>
          </p:cNvSpPr>
          <p:nvPr>
            <p:ph type="sldNum" sz="quarter" idx="5"/>
          </p:nvPr>
        </p:nvSpPr>
        <p:spPr/>
        <p:txBody>
          <a:bodyPr/>
          <a:lstStyle/>
          <a:p>
            <a:fld id="{F7A45DBB-25FE-409C-A1C4-CED208AACA16}" type="slidenum">
              <a:rPr lang="en-US" smtClean="0"/>
              <a:t>10</a:t>
            </a:fld>
            <a:endParaRPr lang="en-US"/>
          </a:p>
        </p:txBody>
      </p:sp>
    </p:spTree>
    <p:extLst>
      <p:ext uri="{BB962C8B-B14F-4D97-AF65-F5344CB8AC3E}">
        <p14:creationId xmlns:p14="http://schemas.microsoft.com/office/powerpoint/2010/main" val="107537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23" r="-223"/>
            </a:stretch>
          </a:blipFill>
        </p:spPr>
        <p:txBody>
          <a:bodyPr/>
          <a:lstStyle/>
          <a:p>
            <a:endParaRPr lang="en-US"/>
          </a:p>
        </p:txBody>
      </p:sp>
      <p:sp>
        <p:nvSpPr>
          <p:cNvPr id="3" name="TextBox 4">
            <a:extLst>
              <a:ext uri="{FF2B5EF4-FFF2-40B4-BE49-F238E27FC236}">
                <a16:creationId xmlns:a16="http://schemas.microsoft.com/office/drawing/2014/main" id="{02A5534E-5DA1-4E07-FE2A-5A65C98A2926}"/>
              </a:ext>
            </a:extLst>
          </p:cNvPr>
          <p:cNvSpPr txBox="1"/>
          <p:nvPr/>
        </p:nvSpPr>
        <p:spPr>
          <a:xfrm>
            <a:off x="762000" y="2857500"/>
            <a:ext cx="13106400" cy="1559338"/>
          </a:xfrm>
          <a:prstGeom prst="rect">
            <a:avLst/>
          </a:prstGeom>
        </p:spPr>
        <p:txBody>
          <a:bodyPr wrap="square" lIns="0" tIns="0" rIns="0" bIns="0" rtlCol="0" anchor="t">
            <a:spAutoFit/>
          </a:bodyPr>
          <a:lstStyle/>
          <a:p>
            <a:pPr>
              <a:lnSpc>
                <a:spcPct val="150000"/>
              </a:lnSpc>
            </a:pPr>
            <a:r>
              <a:rPr lang="en-US" sz="3600" b="1" dirty="0">
                <a:solidFill>
                  <a:srgbClr val="FFFFFF"/>
                </a:solidFill>
                <a:latin typeface="Myriad Ultra-Bold"/>
                <a:ea typeface="Myriad Ultra-Bold"/>
                <a:cs typeface="Myriad Ultra-Bold"/>
                <a:sym typeface="Myriad Ultra-Bold"/>
              </a:rPr>
              <a:t>Mass Torts, </a:t>
            </a:r>
            <a:r>
              <a:rPr lang="en-US" sz="3600" b="1" dirty="0" err="1">
                <a:solidFill>
                  <a:srgbClr val="FFFFFF"/>
                </a:solidFill>
                <a:latin typeface="Myriad Ultra-Bold"/>
                <a:ea typeface="Myriad Ultra-Bold"/>
                <a:cs typeface="Myriad Ultra-Bold"/>
                <a:sym typeface="Myriad Ultra-Bold"/>
              </a:rPr>
              <a:t>Dischargeability</a:t>
            </a:r>
            <a:r>
              <a:rPr lang="en-US" sz="3600" b="1" dirty="0">
                <a:solidFill>
                  <a:srgbClr val="FFFFFF"/>
                </a:solidFill>
                <a:latin typeface="Myriad Ultra-Bold"/>
                <a:ea typeface="Myriad Ultra-Bold"/>
                <a:cs typeface="Myriad Ultra-Bold"/>
                <a:sym typeface="Myriad Ultra-Bold"/>
              </a:rPr>
              <a:t>, and Consent: </a:t>
            </a:r>
          </a:p>
          <a:p>
            <a:pPr>
              <a:lnSpc>
                <a:spcPct val="150000"/>
              </a:lnSpc>
            </a:pPr>
            <a:r>
              <a:rPr lang="en-US" sz="3600" b="1" dirty="0">
                <a:solidFill>
                  <a:srgbClr val="FFFFFF"/>
                </a:solidFill>
                <a:latin typeface="Myriad Ultra-Bold"/>
                <a:ea typeface="Myriad Ultra-Bold"/>
                <a:cs typeface="Myriad Ultra-Bold"/>
                <a:sym typeface="Myriad Ultra-Bold"/>
              </a:rPr>
              <a:t>The Availability of Third-Party Releases in Different Jurisdictions</a:t>
            </a:r>
          </a:p>
        </p:txBody>
      </p:sp>
      <p:sp>
        <p:nvSpPr>
          <p:cNvPr id="5" name="TextBox 4">
            <a:extLst>
              <a:ext uri="{FF2B5EF4-FFF2-40B4-BE49-F238E27FC236}">
                <a16:creationId xmlns:a16="http://schemas.microsoft.com/office/drawing/2014/main" id="{DAD386B6-01CD-09D5-B932-905C77C35EF6}"/>
              </a:ext>
            </a:extLst>
          </p:cNvPr>
          <p:cNvSpPr txBox="1"/>
          <p:nvPr/>
        </p:nvSpPr>
        <p:spPr>
          <a:xfrm>
            <a:off x="762000" y="4657982"/>
            <a:ext cx="13106400" cy="485518"/>
          </a:xfrm>
          <a:prstGeom prst="rect">
            <a:avLst/>
          </a:prstGeom>
        </p:spPr>
        <p:txBody>
          <a:bodyPr wrap="square" lIns="0" tIns="0" rIns="0" bIns="0" rtlCol="0" anchor="t">
            <a:spAutoFit/>
          </a:bodyPr>
          <a:lstStyle/>
          <a:p>
            <a:pPr>
              <a:lnSpc>
                <a:spcPct val="150000"/>
              </a:lnSpc>
            </a:pPr>
            <a:r>
              <a:rPr lang="en-US" sz="2400" b="1" dirty="0">
                <a:latin typeface="Myriad Ultra-Bold"/>
                <a:ea typeface="Myriad Ultra-Bold"/>
                <a:cs typeface="Myriad Ultra-Bold"/>
                <a:sym typeface="Myriad Ultra-Bold"/>
              </a:rPr>
              <a:t>Speakers: Hon. Lisa G. Beckerman, Chad J. </a:t>
            </a:r>
            <a:r>
              <a:rPr lang="en-US" sz="2400" b="1" dirty="0" err="1">
                <a:latin typeface="Myriad Ultra-Bold"/>
                <a:ea typeface="Myriad Ultra-Bold"/>
                <a:cs typeface="Myriad Ultra-Bold"/>
                <a:sym typeface="Myriad Ultra-Bold"/>
              </a:rPr>
              <a:t>Husnick</a:t>
            </a:r>
            <a:r>
              <a:rPr lang="en-US" sz="2400" b="1" dirty="0">
                <a:latin typeface="Myriad Ultra-Bold"/>
                <a:ea typeface="Myriad Ultra-Bold"/>
                <a:cs typeface="Myriad Ultra-Bold"/>
                <a:sym typeface="Myriad Ultra-Bold"/>
              </a:rPr>
              <a:t>, Ashley Taylor, &amp; Giuliano Colombo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3">
            <a:extLst>
              <a:ext uri="{FF2B5EF4-FFF2-40B4-BE49-F238E27FC236}">
                <a16:creationId xmlns:a16="http://schemas.microsoft.com/office/drawing/2014/main" id="{DD4C857E-A405-3C10-917E-78A5697BA61A}"/>
              </a:ext>
            </a:extLst>
          </p:cNvPr>
          <p:cNvSpPr txBox="1"/>
          <p:nvPr/>
        </p:nvSpPr>
        <p:spPr>
          <a:xfrm>
            <a:off x="793729" y="2615714"/>
            <a:ext cx="16230600" cy="1200329"/>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Takeaway: </a:t>
            </a:r>
            <a:r>
              <a:rPr lang="en-US" sz="2400" dirty="0">
                <a:solidFill>
                  <a:srgbClr val="000000"/>
                </a:solidFill>
                <a:latin typeface="Arial" panose="020B0604020202020204" pitchFamily="34" charset="0"/>
                <a:cs typeface="Arial" panose="020B0604020202020204" pitchFamily="34" charset="0"/>
              </a:rPr>
              <a:t>Purdue Pharma does not prohibit chapter 15 recognition or enforcement of a foreign main proceeding containing nonconsensual third-party releases.</a:t>
            </a:r>
          </a:p>
          <a:p>
            <a:endParaRPr lang="en-US" sz="2400" b="1" dirty="0"/>
          </a:p>
        </p:txBody>
      </p:sp>
      <p:sp>
        <p:nvSpPr>
          <p:cNvPr id="15" name="TextBox 7">
            <a:extLst>
              <a:ext uri="{FF2B5EF4-FFF2-40B4-BE49-F238E27FC236}">
                <a16:creationId xmlns:a16="http://schemas.microsoft.com/office/drawing/2014/main" id="{2EB960BF-4111-000C-169B-927494EFC39E}"/>
              </a:ext>
            </a:extLst>
          </p:cNvPr>
          <p:cNvSpPr txBox="1"/>
          <p:nvPr/>
        </p:nvSpPr>
        <p:spPr>
          <a:xfrm>
            <a:off x="847165" y="4190012"/>
            <a:ext cx="16230600" cy="6452023"/>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In June 2024, </a:t>
            </a:r>
            <a:r>
              <a:rPr lang="en-US" sz="2400" kern="100" dirty="0" err="1">
                <a:effectLst/>
                <a:latin typeface="Arial" panose="020B0604020202020204" pitchFamily="34" charset="0"/>
                <a:ea typeface="Calibri" panose="020F0502020204030204" pitchFamily="34" charset="0"/>
                <a:cs typeface="Arial" panose="020B0604020202020204" pitchFamily="34" charset="0"/>
              </a:rPr>
              <a:t>Oderbrecht</a:t>
            </a:r>
            <a:r>
              <a:rPr lang="en-US" sz="2400" kern="100" dirty="0">
                <a:effectLst/>
                <a:latin typeface="Arial" panose="020B0604020202020204" pitchFamily="34" charset="0"/>
                <a:ea typeface="Calibri" panose="020F0502020204030204" pitchFamily="34" charset="0"/>
                <a:cs typeface="Arial" panose="020B0604020202020204" pitchFamily="34" charset="0"/>
              </a:rPr>
              <a:t> commenced a comprehensive restructuring in Brazil.</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On Mar. 7, 2025, the </a:t>
            </a:r>
            <a:r>
              <a:rPr lang="en-US" sz="2400" kern="100" dirty="0" err="1">
                <a:effectLst/>
                <a:latin typeface="Arial" panose="020B0604020202020204" pitchFamily="34" charset="0"/>
                <a:ea typeface="Calibri" panose="020F0502020204030204" pitchFamily="34" charset="0"/>
                <a:cs typeface="Arial" panose="020B0604020202020204" pitchFamily="34" charset="0"/>
              </a:rPr>
              <a:t>Brazillian</a:t>
            </a:r>
            <a:r>
              <a:rPr lang="en-US" sz="2400" kern="100" dirty="0">
                <a:effectLst/>
                <a:latin typeface="Arial" panose="020B0604020202020204" pitchFamily="34" charset="0"/>
                <a:ea typeface="Calibri" panose="020F0502020204030204" pitchFamily="34" charset="0"/>
                <a:cs typeface="Arial" panose="020B0604020202020204" pitchFamily="34" charset="0"/>
              </a:rPr>
              <a:t> court approved </a:t>
            </a:r>
            <a:r>
              <a:rPr lang="en-US" sz="2400" kern="100" dirty="0" err="1">
                <a:effectLst/>
                <a:latin typeface="Arial" panose="020B0604020202020204" pitchFamily="34" charset="0"/>
                <a:ea typeface="Calibri" panose="020F0502020204030204" pitchFamily="34" charset="0"/>
                <a:cs typeface="Arial" panose="020B0604020202020204" pitchFamily="34" charset="0"/>
              </a:rPr>
              <a:t>Oderbrecht’s</a:t>
            </a:r>
            <a:r>
              <a:rPr lang="en-US" sz="2400" kern="100" dirty="0">
                <a:effectLst/>
                <a:latin typeface="Arial" panose="020B0604020202020204" pitchFamily="34" charset="0"/>
                <a:ea typeface="Calibri" panose="020F0502020204030204" pitchFamily="34" charset="0"/>
                <a:cs typeface="Arial" panose="020B0604020202020204" pitchFamily="34" charset="0"/>
              </a:rPr>
              <a:t> restructuring plan, which (arguably) included non-consensual third-party releases.</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On Mar. 14, 2025, the foreign representative for </a:t>
            </a:r>
            <a:r>
              <a:rPr lang="en-US" sz="2400" kern="100" dirty="0" err="1">
                <a:effectLst/>
                <a:latin typeface="Arial" panose="020B0604020202020204" pitchFamily="34" charset="0"/>
                <a:ea typeface="Calibri" panose="020F0502020204030204" pitchFamily="34" charset="0"/>
                <a:cs typeface="Arial" panose="020B0604020202020204" pitchFamily="34" charset="0"/>
              </a:rPr>
              <a:t>Oderbrecht</a:t>
            </a:r>
            <a:r>
              <a:rPr lang="en-US" sz="2400" kern="100" dirty="0">
                <a:effectLst/>
                <a:latin typeface="Arial" panose="020B0604020202020204" pitchFamily="34" charset="0"/>
                <a:ea typeface="Calibri" panose="020F0502020204030204" pitchFamily="34" charset="0"/>
                <a:cs typeface="Arial" panose="020B0604020202020204" pitchFamily="34" charset="0"/>
              </a:rPr>
              <a:t> sought recognition and enforcement (in New York) of its </a:t>
            </a:r>
            <a:r>
              <a:rPr lang="en-US" sz="2400" kern="100" dirty="0" err="1">
                <a:effectLst/>
                <a:latin typeface="Arial" panose="020B0604020202020204" pitchFamily="34" charset="0"/>
                <a:ea typeface="Calibri" panose="020F0502020204030204" pitchFamily="34" charset="0"/>
                <a:cs typeface="Arial" panose="020B0604020202020204" pitchFamily="34" charset="0"/>
              </a:rPr>
              <a:t>Brazillian</a:t>
            </a:r>
            <a:r>
              <a:rPr lang="en-US" sz="2400" kern="100" dirty="0">
                <a:effectLst/>
                <a:latin typeface="Arial" panose="020B0604020202020204" pitchFamily="34" charset="0"/>
                <a:ea typeface="Calibri" panose="020F0502020204030204" pitchFamily="34" charset="0"/>
                <a:cs typeface="Arial" panose="020B0604020202020204" pitchFamily="34" charset="0"/>
              </a:rPr>
              <a:t> bankruptcy case as a foreign main proceeding.</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The United States Trustee (the “UST”) objected to the debtor’s requested relief, arguing that:</a:t>
            </a:r>
          </a:p>
          <a:p>
            <a:pPr marL="914400" lvl="1" indent="-457200">
              <a:lnSpc>
                <a:spcPct val="115000"/>
              </a:lnSpc>
              <a:spcAft>
                <a:spcPts val="800"/>
              </a:spcAft>
              <a:buFont typeface="+mj-lt"/>
              <a:buAutoNum type="arabicPeriod"/>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a provision exculpating certain essential debt parties (a) exceeded the relief granted by the </a:t>
            </a:r>
            <a:r>
              <a:rPr lang="en-US" sz="2400" kern="100" dirty="0" err="1">
                <a:effectLst/>
                <a:latin typeface="Arial" panose="020B0604020202020204" pitchFamily="34" charset="0"/>
                <a:ea typeface="Calibri" panose="020F0502020204030204" pitchFamily="34" charset="0"/>
                <a:cs typeface="Arial" panose="020B0604020202020204" pitchFamily="34" charset="0"/>
              </a:rPr>
              <a:t>Brazillian</a:t>
            </a:r>
            <a:r>
              <a:rPr lang="en-US" sz="2400" kern="100" dirty="0">
                <a:effectLst/>
                <a:latin typeface="Arial" panose="020B0604020202020204" pitchFamily="34" charset="0"/>
                <a:ea typeface="Calibri" panose="020F0502020204030204" pitchFamily="34" charset="0"/>
                <a:cs typeface="Arial" panose="020B0604020202020204" pitchFamily="34" charset="0"/>
              </a:rPr>
              <a:t> court and (b) is not the type of exculpation clause that could be approved in a chapter 11 proceeding.</a:t>
            </a:r>
          </a:p>
          <a:p>
            <a:pPr marL="914400" lvl="1" indent="-457200">
              <a:lnSpc>
                <a:spcPct val="115000"/>
              </a:lnSpc>
              <a:spcAft>
                <a:spcPts val="800"/>
              </a:spcAft>
              <a:buFont typeface="+mj-lt"/>
              <a:buAutoNum type="arabicPeriod"/>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a gatekeeper injunction authorized by the </a:t>
            </a:r>
            <a:r>
              <a:rPr lang="en-US" sz="2400" kern="100" dirty="0" err="1">
                <a:effectLst/>
                <a:latin typeface="Arial" panose="020B0604020202020204" pitchFamily="34" charset="0"/>
                <a:ea typeface="Calibri" panose="020F0502020204030204" pitchFamily="34" charset="0"/>
                <a:cs typeface="Arial" panose="020B0604020202020204" pitchFamily="34" charset="0"/>
              </a:rPr>
              <a:t>Brazillian</a:t>
            </a:r>
            <a:r>
              <a:rPr lang="en-US" sz="2400" kern="100" dirty="0">
                <a:effectLst/>
                <a:latin typeface="Arial" panose="020B0604020202020204" pitchFamily="34" charset="0"/>
                <a:ea typeface="Calibri" panose="020F0502020204030204" pitchFamily="34" charset="0"/>
                <a:cs typeface="Arial" panose="020B0604020202020204" pitchFamily="34" charset="0"/>
              </a:rPr>
              <a:t> court was an impermissible nonconsensual third-party release and couldn’t be authorized or enforced in the U.S. post-Purdue. </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1FCBA026-5085-3E62-0C24-3FCBAFDE57FA}"/>
              </a:ext>
            </a:extLst>
          </p:cNvPr>
          <p:cNvSpPr txBox="1"/>
          <p:nvPr/>
        </p:nvSpPr>
        <p:spPr>
          <a:xfrm>
            <a:off x="838200" y="781516"/>
            <a:ext cx="16933276" cy="553998"/>
          </a:xfrm>
          <a:prstGeom prst="rect">
            <a:avLst/>
          </a:prstGeom>
        </p:spPr>
        <p:txBody>
          <a:bodyPr lIns="0" tIns="0" rIns="0" bIns="0" rtlCol="0" anchor="t">
            <a:spAutoFit/>
          </a:bodyPr>
          <a:lstStyle/>
          <a:p>
            <a:pPr marL="0" marR="0"/>
            <a:r>
              <a:rPr lang="de-DE"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S.D.N.Y. Decision – </a:t>
            </a:r>
            <a:r>
              <a:rPr lang="de-DE" sz="3600" i="1" u="sng" dirty="0">
                <a:solidFill>
                  <a:schemeClr val="bg1"/>
                </a:solidFill>
                <a:effectLst/>
                <a:latin typeface="Arial" panose="020B0604020202020204" pitchFamily="34" charset="0"/>
                <a:ea typeface="Aptos" panose="020B0004020202020204" pitchFamily="34" charset="0"/>
                <a:cs typeface="Aptos" panose="020B0004020202020204" pitchFamily="34" charset="0"/>
              </a:rPr>
              <a:t>In re Oderbrecht</a:t>
            </a:r>
            <a:endPar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endParaRPr>
          </a:p>
        </p:txBody>
      </p:sp>
      <p:sp>
        <p:nvSpPr>
          <p:cNvPr id="4" name="TextBox 3">
            <a:extLst>
              <a:ext uri="{FF2B5EF4-FFF2-40B4-BE49-F238E27FC236}">
                <a16:creationId xmlns:a16="http://schemas.microsoft.com/office/drawing/2014/main" id="{9C9A2940-0A75-F458-6957-A0D39450E076}"/>
              </a:ext>
            </a:extLst>
          </p:cNvPr>
          <p:cNvSpPr txBox="1"/>
          <p:nvPr/>
        </p:nvSpPr>
        <p:spPr>
          <a:xfrm>
            <a:off x="838200" y="3680098"/>
            <a:ext cx="8423153" cy="461665"/>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Background:</a:t>
            </a:r>
            <a:endParaRPr lang="en-US" sz="2400" b="1" dirty="0"/>
          </a:p>
        </p:txBody>
      </p:sp>
    </p:spTree>
    <p:extLst>
      <p:ext uri="{BB962C8B-B14F-4D97-AF65-F5344CB8AC3E}">
        <p14:creationId xmlns:p14="http://schemas.microsoft.com/office/powerpoint/2010/main" val="41265067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4" name="TextBox 6">
            <a:extLst>
              <a:ext uri="{FF2B5EF4-FFF2-40B4-BE49-F238E27FC236}">
                <a16:creationId xmlns:a16="http://schemas.microsoft.com/office/drawing/2014/main" id="{B6DF4F9E-52B8-997B-3D15-DCCBDD1A9C72}"/>
              </a:ext>
            </a:extLst>
          </p:cNvPr>
          <p:cNvSpPr txBox="1"/>
          <p:nvPr/>
        </p:nvSpPr>
        <p:spPr>
          <a:xfrm>
            <a:off x="838200" y="781516"/>
            <a:ext cx="16933276" cy="553998"/>
          </a:xfrm>
          <a:prstGeom prst="rect">
            <a:avLst/>
          </a:prstGeom>
        </p:spPr>
        <p:txBody>
          <a:bodyPr lIns="0" tIns="0" rIns="0" bIns="0" rtlCol="0" anchor="t">
            <a:spAutoFit/>
          </a:bodyPr>
          <a:lstStyle/>
          <a:p>
            <a:pPr marL="0" marR="0"/>
            <a:r>
              <a:rPr lang="de-DE"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S.D.N.Y. Decision – </a:t>
            </a:r>
            <a:r>
              <a:rPr lang="de-DE" sz="3600" i="1" u="sng" dirty="0">
                <a:solidFill>
                  <a:schemeClr val="bg1"/>
                </a:solidFill>
                <a:effectLst/>
                <a:latin typeface="Arial" panose="020B0604020202020204" pitchFamily="34" charset="0"/>
                <a:ea typeface="Aptos" panose="020B0004020202020204" pitchFamily="34" charset="0"/>
                <a:cs typeface="Aptos" panose="020B0004020202020204" pitchFamily="34" charset="0"/>
              </a:rPr>
              <a:t>In re Oderbrecht (cont‘d)</a:t>
            </a:r>
            <a:endPar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endParaRPr>
          </a:p>
        </p:txBody>
      </p:sp>
      <p:sp>
        <p:nvSpPr>
          <p:cNvPr id="6" name="TextBox 5">
            <a:extLst>
              <a:ext uri="{FF2B5EF4-FFF2-40B4-BE49-F238E27FC236}">
                <a16:creationId xmlns:a16="http://schemas.microsoft.com/office/drawing/2014/main" id="{0F80B704-BEEA-78AC-8C6B-47E7F0F9C362}"/>
              </a:ext>
            </a:extLst>
          </p:cNvPr>
          <p:cNvSpPr txBox="1"/>
          <p:nvPr/>
        </p:nvSpPr>
        <p:spPr>
          <a:xfrm>
            <a:off x="723317" y="2047805"/>
            <a:ext cx="16841364" cy="1569660"/>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Decision </a:t>
            </a:r>
            <a:r>
              <a:rPr lang="en-US" sz="2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400" i="1" dirty="0">
                <a:solidFill>
                  <a:srgbClr val="000000"/>
                </a:solidFill>
                <a:latin typeface="Arial" panose="020B0604020202020204" pitchFamily="34" charset="0"/>
                <a:cs typeface="Arial" panose="020B0604020202020204" pitchFamily="34" charset="0"/>
              </a:rPr>
              <a:t>chapter 15 allows for recognition/enforcement of (a) gatekeeping injunctions (or nonconsensual third party releases) authorized in foreign main proceedings and (b) exculpation provisions that are not authorized in foreign main proceedings but are otherwise discretionary relief requested outside such foreign plan.</a:t>
            </a:r>
          </a:p>
          <a:p>
            <a:endParaRPr lang="en-US" sz="2400" b="1" dirty="0"/>
          </a:p>
        </p:txBody>
      </p:sp>
      <p:sp>
        <p:nvSpPr>
          <p:cNvPr id="7" name="TextBox 7">
            <a:extLst>
              <a:ext uri="{FF2B5EF4-FFF2-40B4-BE49-F238E27FC236}">
                <a16:creationId xmlns:a16="http://schemas.microsoft.com/office/drawing/2014/main" id="{E4B1264C-2FB5-F467-09CB-845680E153DA}"/>
              </a:ext>
            </a:extLst>
          </p:cNvPr>
          <p:cNvSpPr txBox="1"/>
          <p:nvPr/>
        </p:nvSpPr>
        <p:spPr>
          <a:xfrm>
            <a:off x="759176" y="4327539"/>
            <a:ext cx="16230600" cy="4335546"/>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200" kern="100" dirty="0">
                <a:effectLst/>
                <a:latin typeface="Arial" panose="020B0604020202020204" pitchFamily="34" charset="0"/>
                <a:ea typeface="Calibri" panose="020F0502020204030204" pitchFamily="34" charset="0"/>
                <a:cs typeface="Arial" panose="020B0604020202020204" pitchFamily="34" charset="0"/>
              </a:rPr>
              <a:t>§ 1521’s catch-all provision is “whether the relief is available to the trustee.”  </a:t>
            </a:r>
          </a:p>
          <a:p>
            <a:pPr marL="800100" lvl="1" indent="-342900">
              <a:lnSpc>
                <a:spcPct val="115000"/>
              </a:lnSpc>
              <a:spcAft>
                <a:spcPts val="800"/>
              </a:spcAft>
              <a:buFont typeface="Arial" panose="020B0604020202020204" pitchFamily="34" charset="0"/>
              <a:buChar char="•"/>
              <a:tabLst>
                <a:tab pos="457200" algn="l"/>
              </a:tabLst>
            </a:pPr>
            <a:r>
              <a:rPr lang="en-US" sz="2200" kern="100" dirty="0">
                <a:effectLst/>
                <a:latin typeface="Arial" panose="020B0604020202020204" pitchFamily="34" charset="0"/>
                <a:ea typeface="Calibri" panose="020F0502020204030204" pitchFamily="34" charset="0"/>
                <a:cs typeface="Arial" panose="020B0604020202020204" pitchFamily="34" charset="0"/>
              </a:rPr>
              <a:t>The gatekeeper provision enables the distribution of the foreign debtor’s estate in the manner established under the foreign plan.  </a:t>
            </a:r>
          </a:p>
          <a:p>
            <a:pPr marL="800100" lvl="1" indent="-342900">
              <a:lnSpc>
                <a:spcPct val="115000"/>
              </a:lnSpc>
              <a:spcAft>
                <a:spcPts val="800"/>
              </a:spcAft>
              <a:buFont typeface="Arial" panose="020B0604020202020204" pitchFamily="34" charset="0"/>
              <a:buChar char="•"/>
              <a:tabLst>
                <a:tab pos="457200" algn="l"/>
              </a:tabLst>
            </a:pPr>
            <a:r>
              <a:rPr lang="en-US" sz="2200" kern="100" dirty="0">
                <a:effectLst/>
                <a:latin typeface="Arial" panose="020B0604020202020204" pitchFamily="34" charset="0"/>
                <a:ea typeface="Calibri" panose="020F0502020204030204" pitchFamily="34" charset="0"/>
                <a:cs typeface="Arial" panose="020B0604020202020204" pitchFamily="34" charset="0"/>
              </a:rPr>
              <a:t>As this is substantially in accordance with U.S. law, this provision enables the just treatment of all claimants.</a:t>
            </a:r>
          </a:p>
          <a:p>
            <a:pPr marL="342900" marR="0" lvl="0" indent="-342900">
              <a:lnSpc>
                <a:spcPct val="115000"/>
              </a:lnSpc>
              <a:spcAft>
                <a:spcPts val="800"/>
              </a:spcAft>
              <a:buFont typeface="Arial" panose="020B0604020202020204" pitchFamily="34" charset="0"/>
              <a:buChar char="•"/>
              <a:tabLst>
                <a:tab pos="457200" algn="l"/>
              </a:tabLst>
            </a:pPr>
            <a:r>
              <a:rPr lang="en-US" sz="2200" kern="100" dirty="0">
                <a:effectLst/>
                <a:latin typeface="Arial" panose="020B0604020202020204" pitchFamily="34" charset="0"/>
                <a:ea typeface="Calibri" panose="020F0502020204030204" pitchFamily="34" charset="0"/>
                <a:cs typeface="Arial" panose="020B0604020202020204" pitchFamily="34" charset="0"/>
              </a:rPr>
              <a:t>Longstanding U.S. caselaw has weighed in favor of granting foreign nonconsensual releases—long before </a:t>
            </a:r>
            <a:r>
              <a:rPr lang="en-US" sz="2200" i="1" kern="100" dirty="0">
                <a:effectLst/>
                <a:latin typeface="Arial" panose="020B0604020202020204" pitchFamily="34" charset="0"/>
                <a:ea typeface="Calibri" panose="020F0502020204030204" pitchFamily="34" charset="0"/>
                <a:cs typeface="Arial" panose="020B0604020202020204" pitchFamily="34" charset="0"/>
              </a:rPr>
              <a:t>Purdue</a:t>
            </a:r>
            <a:r>
              <a:rPr lang="en-US" sz="2200" kern="100" dirty="0">
                <a:effectLst/>
                <a:latin typeface="Arial" panose="020B0604020202020204" pitchFamily="34" charset="0"/>
                <a:ea typeface="Calibri" panose="020F0502020204030204" pitchFamily="34" charset="0"/>
                <a:cs typeface="Arial" panose="020B0604020202020204" pitchFamily="34" charset="0"/>
              </a:rPr>
              <a:t> and so long as the proceedings are procedurally fair. </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310BCD6-7004-A571-8E9F-2CA1F6CF7E58}"/>
              </a:ext>
            </a:extLst>
          </p:cNvPr>
          <p:cNvSpPr txBox="1"/>
          <p:nvPr/>
        </p:nvSpPr>
        <p:spPr>
          <a:xfrm>
            <a:off x="679373" y="3520434"/>
            <a:ext cx="16880826" cy="830997"/>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Conclusion #1 </a:t>
            </a:r>
            <a:r>
              <a:rPr lang="en-US" sz="2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400" dirty="0">
                <a:solidFill>
                  <a:srgbClr val="000000"/>
                </a:solidFill>
                <a:latin typeface="Arial" panose="020B0604020202020204" pitchFamily="34" charset="0"/>
                <a:cs typeface="Arial" panose="020B0604020202020204" pitchFamily="34" charset="0"/>
              </a:rPr>
              <a:t>Assuming the gatekeeper is a nonconsensual third-party release, because it isn’t expressly authorized under § 1521(a)(1)-(6), it must be analyzed under the catch all provision of § 1521. </a:t>
            </a:r>
            <a:endParaRPr lang="en-US" sz="2400" b="1" dirty="0"/>
          </a:p>
        </p:txBody>
      </p:sp>
      <p:sp>
        <p:nvSpPr>
          <p:cNvPr id="10" name="TextBox 7">
            <a:extLst>
              <a:ext uri="{FF2B5EF4-FFF2-40B4-BE49-F238E27FC236}">
                <a16:creationId xmlns:a16="http://schemas.microsoft.com/office/drawing/2014/main" id="{31FC4565-1288-881F-E7F5-BFD624FA6219}"/>
              </a:ext>
            </a:extLst>
          </p:cNvPr>
          <p:cNvSpPr txBox="1"/>
          <p:nvPr/>
        </p:nvSpPr>
        <p:spPr>
          <a:xfrm>
            <a:off x="679373" y="7891544"/>
            <a:ext cx="16230600" cy="2824363"/>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200" kern="100" dirty="0">
                <a:effectLst/>
                <a:latin typeface="Arial" panose="020B0604020202020204" pitchFamily="34" charset="0"/>
                <a:ea typeface="Calibri" panose="020F0502020204030204" pitchFamily="34" charset="0"/>
                <a:cs typeface="Arial" panose="020B0604020202020204" pitchFamily="34" charset="0"/>
              </a:rPr>
              <a:t>Granting the exculpation provision would further comity by foreclosing potential workarounds to the foreign plan through U.S. proceedings.  </a:t>
            </a:r>
          </a:p>
          <a:p>
            <a:pPr marL="342900" marR="0" lvl="0" indent="-342900">
              <a:lnSpc>
                <a:spcPct val="115000"/>
              </a:lnSpc>
              <a:spcAft>
                <a:spcPts val="800"/>
              </a:spcAft>
              <a:buFont typeface="Arial" panose="020B0604020202020204" pitchFamily="34" charset="0"/>
              <a:buChar char="•"/>
              <a:tabLst>
                <a:tab pos="457200" algn="l"/>
              </a:tabLst>
            </a:pPr>
            <a:r>
              <a:rPr lang="en-US" sz="2200" kern="100" dirty="0">
                <a:effectLst/>
                <a:latin typeface="Arial" panose="020B0604020202020204" pitchFamily="34" charset="0"/>
                <a:ea typeface="Calibri" panose="020F0502020204030204" pitchFamily="34" charset="0"/>
                <a:cs typeface="Arial" panose="020B0604020202020204" pitchFamily="34" charset="0"/>
              </a:rPr>
              <a:t>Because the exculpation provision found in the foreign plan complies with the requirements courts place on such provisions in </a:t>
            </a:r>
            <a:r>
              <a:rPr lang="en-US" sz="2200" kern="100" dirty="0" err="1">
                <a:effectLst/>
                <a:latin typeface="Arial" panose="020B0604020202020204" pitchFamily="34" charset="0"/>
                <a:ea typeface="Calibri" panose="020F0502020204030204" pitchFamily="34" charset="0"/>
                <a:cs typeface="Arial" panose="020B0604020202020204" pitchFamily="34" charset="0"/>
              </a:rPr>
              <a:t>ch.</a:t>
            </a:r>
            <a:r>
              <a:rPr lang="en-US" sz="2200" kern="100" dirty="0">
                <a:effectLst/>
                <a:latin typeface="Arial" panose="020B0604020202020204" pitchFamily="34" charset="0"/>
                <a:ea typeface="Calibri" panose="020F0502020204030204" pitchFamily="34" charset="0"/>
                <a:cs typeface="Arial" panose="020B0604020202020204" pitchFamily="34" charset="0"/>
              </a:rPr>
              <a:t> 11 plans, it can be authorized under §§ 1507 and 1521. </a:t>
            </a: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ABF6651-DA50-DAE3-5F16-7315EC57E07E}"/>
              </a:ext>
            </a:extLst>
          </p:cNvPr>
          <p:cNvSpPr txBox="1"/>
          <p:nvPr/>
        </p:nvSpPr>
        <p:spPr>
          <a:xfrm>
            <a:off x="647998" y="7058306"/>
            <a:ext cx="16880826" cy="830997"/>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Conclusion #2 </a:t>
            </a:r>
            <a:r>
              <a:rPr lang="en-US" sz="2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400" dirty="0">
                <a:solidFill>
                  <a:srgbClr val="000000"/>
                </a:solidFill>
                <a:latin typeface="Arial" panose="020B0604020202020204" pitchFamily="34" charset="0"/>
                <a:cs typeface="Arial" panose="020B0604020202020204" pitchFamily="34" charset="0"/>
              </a:rPr>
              <a:t>courts can provide exculpations in </a:t>
            </a:r>
            <a:r>
              <a:rPr lang="en-US" sz="2400" dirty="0" err="1">
                <a:solidFill>
                  <a:srgbClr val="000000"/>
                </a:solidFill>
                <a:latin typeface="Arial" panose="020B0604020202020204" pitchFamily="34" charset="0"/>
                <a:cs typeface="Arial" panose="020B0604020202020204" pitchFamily="34" charset="0"/>
              </a:rPr>
              <a:t>ch.</a:t>
            </a:r>
            <a:r>
              <a:rPr lang="en-US" sz="2400" dirty="0">
                <a:solidFill>
                  <a:srgbClr val="000000"/>
                </a:solidFill>
                <a:latin typeface="Arial" panose="020B0604020202020204" pitchFamily="34" charset="0"/>
                <a:cs typeface="Arial" panose="020B0604020202020204" pitchFamily="34" charset="0"/>
              </a:rPr>
              <a:t> 15 proceedings to the same extent they can in </a:t>
            </a:r>
            <a:r>
              <a:rPr lang="en-US" sz="2400" dirty="0" err="1">
                <a:solidFill>
                  <a:srgbClr val="000000"/>
                </a:solidFill>
                <a:latin typeface="Arial" panose="020B0604020202020204" pitchFamily="34" charset="0"/>
                <a:cs typeface="Arial" panose="020B0604020202020204" pitchFamily="34" charset="0"/>
              </a:rPr>
              <a:t>ch.</a:t>
            </a:r>
            <a:r>
              <a:rPr lang="en-US" sz="2400" dirty="0">
                <a:solidFill>
                  <a:srgbClr val="000000"/>
                </a:solidFill>
                <a:latin typeface="Arial" panose="020B0604020202020204" pitchFamily="34" charset="0"/>
                <a:cs typeface="Arial" panose="020B0604020202020204" pitchFamily="34" charset="0"/>
              </a:rPr>
              <a:t> 11 cases pursuant to §§ 1507 and 1521, so long as the exculpation is not contrary to U.S. public policy. </a:t>
            </a:r>
            <a:endParaRPr lang="en-US" sz="2400" b="1" dirty="0"/>
          </a:p>
        </p:txBody>
      </p:sp>
    </p:spTree>
    <p:extLst>
      <p:ext uri="{BB962C8B-B14F-4D97-AF65-F5344CB8AC3E}">
        <p14:creationId xmlns:p14="http://schemas.microsoft.com/office/powerpoint/2010/main" val="40784518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2"/>
            <a:stretch>
              <a:fillRect/>
            </a:stretch>
          </a:blipFill>
        </p:spPr>
        <p:txBody>
          <a:bodyPr/>
          <a:lstStyle/>
          <a:p>
            <a:endParaRPr lang="en-US"/>
          </a:p>
        </p:txBody>
      </p:sp>
      <p:sp>
        <p:nvSpPr>
          <p:cNvPr id="3" name="Freeform 3"/>
          <p:cNvSpPr/>
          <p:nvPr/>
        </p:nvSpPr>
        <p:spPr>
          <a:xfrm>
            <a:off x="15975232" y="216355"/>
            <a:ext cx="2082668" cy="1968121"/>
          </a:xfrm>
          <a:custGeom>
            <a:avLst/>
            <a:gdLst/>
            <a:ahLst/>
            <a:cxnLst/>
            <a:rect l="l" t="t" r="r" b="b"/>
            <a:pathLst>
              <a:path w="2082668" h="1968121">
                <a:moveTo>
                  <a:pt x="0" y="0"/>
                </a:moveTo>
                <a:lnTo>
                  <a:pt x="2082668" y="0"/>
                </a:lnTo>
                <a:lnTo>
                  <a:pt x="2082668" y="1968121"/>
                </a:lnTo>
                <a:lnTo>
                  <a:pt x="0" y="196812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3251737"/>
            <a:ext cx="16230600" cy="1556645"/>
          </a:xfrm>
          <a:prstGeom prst="rect">
            <a:avLst/>
          </a:prstGeom>
        </p:spPr>
        <p:txBody>
          <a:bodyPr lIns="0" tIns="0" rIns="0" bIns="0" rtlCol="0" anchor="t">
            <a:spAutoFit/>
          </a:bodyPr>
          <a:lstStyle/>
          <a:p>
            <a:pPr algn="ctr">
              <a:lnSpc>
                <a:spcPts val="13300"/>
              </a:lnSpc>
            </a:pPr>
            <a:r>
              <a:rPr lang="en-US" sz="9500" b="1" dirty="0">
                <a:solidFill>
                  <a:srgbClr val="FFFFFF"/>
                </a:solidFill>
                <a:latin typeface="Myriad Ultra-Bold"/>
                <a:ea typeface="Myriad Ultra-Bold"/>
                <a:cs typeface="Myriad Ultra-Bold"/>
                <a:sym typeface="Myriad Ultra-Bold"/>
              </a:rPr>
              <a:t>Canada Overview</a:t>
            </a:r>
          </a:p>
        </p:txBody>
      </p:sp>
    </p:spTree>
    <p:extLst>
      <p:ext uri="{BB962C8B-B14F-4D97-AF65-F5344CB8AC3E}">
        <p14:creationId xmlns:p14="http://schemas.microsoft.com/office/powerpoint/2010/main" val="2811502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4EC0-42F2-F71C-5F5B-6ECC916416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A6BCC6-CF45-9CFA-55EB-A54EC460FCC5}"/>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E5305DFA-3EB8-BB39-3C1B-D685F7ED3A00}"/>
              </a:ext>
            </a:extLst>
          </p:cNvPr>
          <p:cNvGrpSpPr/>
          <p:nvPr/>
        </p:nvGrpSpPr>
        <p:grpSpPr>
          <a:xfrm>
            <a:off x="243147" y="1659061"/>
            <a:ext cx="17596673" cy="8255569"/>
            <a:chOff x="0" y="-41097"/>
            <a:chExt cx="4634515" cy="2174306"/>
          </a:xfrm>
        </p:grpSpPr>
        <p:sp>
          <p:nvSpPr>
            <p:cNvPr id="4" name="Freeform 4">
              <a:extLst>
                <a:ext uri="{FF2B5EF4-FFF2-40B4-BE49-F238E27FC236}">
                  <a16:creationId xmlns:a16="http://schemas.microsoft.com/office/drawing/2014/main" id="{797CBDD7-003A-746C-FE53-43CF981B904C}"/>
                </a:ext>
              </a:extLst>
            </p:cNvPr>
            <p:cNvSpPr/>
            <p:nvPr/>
          </p:nvSpPr>
          <p:spPr>
            <a:xfrm>
              <a:off x="18000" y="-41097"/>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dirty="0"/>
            </a:p>
          </p:txBody>
        </p:sp>
        <p:sp>
          <p:nvSpPr>
            <p:cNvPr id="5" name="TextBox 5">
              <a:extLst>
                <a:ext uri="{FF2B5EF4-FFF2-40B4-BE49-F238E27FC236}">
                  <a16:creationId xmlns:a16="http://schemas.microsoft.com/office/drawing/2014/main" id="{35D851DC-B48C-7CE0-A87A-1C7EFEC3219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B96A68D6-8642-9594-AF86-38509CC1D18F}"/>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Canadian Test for Approval of Third</a:t>
            </a:r>
            <a:r>
              <a:rPr lang="en-US" sz="3600" u="sng" dirty="0">
                <a:solidFill>
                  <a:schemeClr val="bg1"/>
                </a:solidFill>
                <a:latin typeface="Arial" panose="020B0604020202020204" pitchFamily="34" charset="0"/>
                <a:ea typeface="Aptos" panose="020B0004020202020204" pitchFamily="34" charset="0"/>
                <a:cs typeface="Aptos" panose="020B0004020202020204" pitchFamily="34" charset="0"/>
              </a:rPr>
              <a:t> </a:t>
            </a:r>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Party Releases</a:t>
            </a:r>
            <a:endParaRPr lang="en-US" sz="36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
        <p:nvSpPr>
          <p:cNvPr id="7" name="TextBox 7">
            <a:extLst>
              <a:ext uri="{FF2B5EF4-FFF2-40B4-BE49-F238E27FC236}">
                <a16:creationId xmlns:a16="http://schemas.microsoft.com/office/drawing/2014/main" id="{62ABCEFE-1404-1BC9-4FF6-923DC9F19EDF}"/>
              </a:ext>
            </a:extLst>
          </p:cNvPr>
          <p:cNvSpPr txBox="1"/>
          <p:nvPr/>
        </p:nvSpPr>
        <p:spPr>
          <a:xfrm>
            <a:off x="838200" y="2634639"/>
            <a:ext cx="15925800" cy="6155531"/>
          </a:xfrm>
          <a:prstGeom prst="rect">
            <a:avLst/>
          </a:prstGeom>
        </p:spPr>
        <p:txBody>
          <a:bodyPr wrap="square" lIns="0" tIns="0" rIns="0" bIns="0" rtlCol="0" anchor="t">
            <a:spAutoFit/>
          </a:bodyPr>
          <a:lstStyle/>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Current test for approval of third party releases in </a:t>
            </a:r>
            <a:r>
              <a:rPr lang="en-US" sz="2400" i="1" dirty="0">
                <a:solidFill>
                  <a:srgbClr val="000000"/>
                </a:solidFill>
                <a:effectLst/>
                <a:latin typeface="Arial" panose="020B0604020202020204" pitchFamily="34" charset="0"/>
                <a:ea typeface="Aptos" panose="020B0004020202020204" pitchFamily="34" charset="0"/>
                <a:cs typeface="Aptos" panose="020B0004020202020204" pitchFamily="34" charset="0"/>
              </a:rPr>
              <a:t>Companies’ Creditors Arrangement Act</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(“CCAA”) proceedings was initially articulated in Metcalfe &amp; Mansfield Alternative Investments II Corp (“Metcalfe</a:t>
            </a:r>
            <a:r>
              <a:rPr lang="en-US" sz="2400" dirty="0">
                <a:solidFill>
                  <a:srgbClr val="000000"/>
                </a:solidFill>
                <a:latin typeface="Arial" panose="020B0604020202020204" pitchFamily="34" charset="0"/>
              </a:rPr>
              <a:t>”).  Metcalfe &amp; Mansfield Alternative Investments II Corp. (Re), 2008 </a:t>
            </a:r>
            <a:r>
              <a:rPr lang="en-US" sz="2400" dirty="0" err="1">
                <a:solidFill>
                  <a:srgbClr val="000000"/>
                </a:solidFill>
                <a:latin typeface="Arial" panose="020B0604020202020204" pitchFamily="34" charset="0"/>
              </a:rPr>
              <a:t>CanLII</a:t>
            </a:r>
            <a:r>
              <a:rPr lang="en-US" sz="2400" dirty="0">
                <a:solidFill>
                  <a:srgbClr val="000000"/>
                </a:solidFill>
                <a:latin typeface="Arial" panose="020B0604020202020204" pitchFamily="34" charset="0"/>
              </a:rPr>
              <a:t> 27820 (ON SC)</a:t>
            </a: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Metcalfe case involved the restructuring of the Canadian Asset Backed Commercial Paper market which crashed in August 2007 triggered by news of significant defaults on U.S. sub-prime mortgages</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CCAA was used to freeze the Canadian market for third party asset backed commercial paper, estimated at $32 billion, while a solution was found to resolve the crisis and save the industry</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CCAA restructuring plan included releases in </a:t>
            </a:r>
            <a:r>
              <a:rPr lang="en-US" sz="24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favour</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of numerous parties, including banks and dealers, from claims for negligence, misrepresentation, negligent misrepresentation, failure to act prudently as a dealer/advisor, acting in conflict of interest, and some potential fraud claims</a:t>
            </a:r>
            <a:endParaRPr lang="en-US" sz="2400" dirty="0">
              <a:effectLst/>
              <a:latin typeface="Aptos" panose="020B0004020202020204" pitchFamily="34" charset="0"/>
              <a:ea typeface="Aptos" panose="020B0004020202020204" pitchFamily="34" charset="0"/>
              <a:cs typeface="Aptos" panose="020B0004020202020204" pitchFamily="34" charset="0"/>
            </a:endParaRPr>
          </a:p>
          <a:p>
            <a:endParaRPr lang="en-US" sz="1600" dirty="0"/>
          </a:p>
        </p:txBody>
      </p:sp>
      <p:sp>
        <p:nvSpPr>
          <p:cNvPr id="8" name="Freeform 8">
            <a:extLst>
              <a:ext uri="{FF2B5EF4-FFF2-40B4-BE49-F238E27FC236}">
                <a16:creationId xmlns:a16="http://schemas.microsoft.com/office/drawing/2014/main" id="{F343456A-1F7F-63DA-69CC-5F30B13D7A0D}"/>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6728403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6329"/>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379835" y="1683822"/>
            <a:ext cx="17528329" cy="8099529"/>
            <a:chOff x="0" y="0"/>
            <a:chExt cx="4616515" cy="2133209"/>
          </a:xfrm>
        </p:grpSpPr>
        <p:sp>
          <p:nvSpPr>
            <p:cNvPr id="4" name="Freeform 4"/>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5" name="TextBox 5"/>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881327"/>
            <a:ext cx="16230600" cy="7755969"/>
          </a:xfrm>
          <a:prstGeom prst="rect">
            <a:avLst/>
          </a:prstGeom>
        </p:spPr>
        <p:txBody>
          <a:bodyPr lIns="0" tIns="0" rIns="0" bIns="0" rtlCol="0" anchor="t">
            <a:spAutoFit/>
          </a:bodyPr>
          <a:lstStyle/>
          <a:p>
            <a:r>
              <a:rPr lang="en-US" sz="2400" dirty="0">
                <a:effectLst/>
                <a:latin typeface="Arial" panose="020B0604020202020204" pitchFamily="34" charset="0"/>
                <a:ea typeface="Aptos" panose="020B0004020202020204" pitchFamily="34" charset="0"/>
                <a:cs typeface="Aptos" panose="020B0004020202020204" pitchFamily="34" charset="0"/>
              </a:rPr>
              <a:t>In approving the inclusion of the releases in the CCAA plan, the Court in Metcalfe addressed a number of questions in order to satisfy itself that the grant of third party releases was within the CCAA’s jurisdiction </a:t>
            </a:r>
            <a:endParaRPr lang="en-US" sz="2400" dirty="0">
              <a:solidFill>
                <a:srgbClr val="000000"/>
              </a:solidFill>
              <a:latin typeface="Arial" panose="020B0604020202020204" pitchFamily="34" charset="0"/>
              <a:ea typeface="Aptos" panose="020B0004020202020204" pitchFamily="34" charset="0"/>
              <a:cs typeface="Aptos" panose="020B0004020202020204" pitchFamily="34" charset="0"/>
            </a:endParaRPr>
          </a:p>
          <a:p>
            <a:pPr marL="0" marR="0">
              <a:buNone/>
            </a:pPr>
            <a:endPar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marL="0" marR="0">
              <a:buNone/>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Court concluded that all of the following questions could be answered in the affirmative:</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pPr>
            <a:r>
              <a:rPr lang="en-US"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Are the parties to be released necessary and essential to the restructuring of the debtor?</a:t>
            </a:r>
          </a:p>
          <a:p>
            <a:pPr marL="342900" marR="0" lvl="0" indent="-342900">
              <a:buFont typeface="+mj-lt"/>
              <a:buAutoNum type="arabicPeriod"/>
            </a:pPr>
            <a:endPar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pPr>
            <a:r>
              <a:rPr lang="en-US"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Are the claims to be released rationally related to the purpose of the Plan and necessary for it?</a:t>
            </a:r>
          </a:p>
          <a:p>
            <a:pPr marL="342900" marR="0" lvl="0" indent="-342900">
              <a:buFont typeface="+mj-lt"/>
              <a:buAutoNum type="arabicPeriod"/>
            </a:pPr>
            <a:endPar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pPr>
            <a:r>
              <a:rPr lang="en-US"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Can the Court be satisfied that without the releases the Plan cannot succeed?</a:t>
            </a:r>
          </a:p>
          <a:p>
            <a:pPr marL="342900" marR="0" lvl="0" indent="-342900">
              <a:buFont typeface="+mj-lt"/>
              <a:buAutoNum type="arabicPeriod"/>
            </a:pPr>
            <a:endPar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pPr>
            <a:r>
              <a:rPr lang="en-US"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Are the parties who will have claims against them released contributing in a tangible and realistic way to the Plan?</a:t>
            </a:r>
          </a:p>
          <a:p>
            <a:pPr marL="342900" marR="0" lvl="0" indent="-342900">
              <a:buFont typeface="+mj-lt"/>
              <a:buAutoNum type="arabicPeriod"/>
            </a:pPr>
            <a:endPar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pPr>
            <a:r>
              <a:rPr lang="en-US"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Is the Plan one that will benefit not only the debtor but creditor Noteholders generally?</a:t>
            </a:r>
          </a:p>
          <a:p>
            <a:pPr marL="342900" marR="0" lvl="0" indent="-342900">
              <a:buFont typeface="+mj-lt"/>
              <a:buAutoNum type="arabicPeriod"/>
            </a:pPr>
            <a:endPar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pPr>
            <a:r>
              <a:rPr lang="en-US"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Have the voting creditors approved the Plan with knowledge of the nature and effect of the releases?</a:t>
            </a:r>
          </a:p>
          <a:p>
            <a:pPr marL="342900" marR="0" lvl="0" indent="-342900">
              <a:buFont typeface="+mj-lt"/>
              <a:buAutoNum type="arabicPeriod"/>
            </a:pPr>
            <a:endPar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mj-lt"/>
              <a:buAutoNum type="arabicPeriod"/>
            </a:pPr>
            <a:r>
              <a:rPr lang="en-US"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Is the Court satisfied that in the circumstances the releases are fair and reasonable in the sense that they are not overly broad and not offensive to public policy?</a:t>
            </a:r>
            <a:endPar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marL="0" marR="0">
              <a:buNone/>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2400" dirty="0">
                <a:solidFill>
                  <a:srgbClr val="000000"/>
                </a:solidFill>
                <a:effectLst/>
                <a:latin typeface="Arial" panose="020B0604020202020204" pitchFamily="34" charset="0"/>
                <a:ea typeface="Aptos" panose="020B0004020202020204" pitchFamily="34" charset="0"/>
              </a:rPr>
              <a:t>No single factor is determinative, nor is it necessary for each factor to apply</a:t>
            </a:r>
            <a:endParaRPr lang="en-US" sz="6000" dirty="0">
              <a:solidFill>
                <a:srgbClr val="000000"/>
              </a:solidFill>
              <a:latin typeface="Myriad"/>
              <a:ea typeface="Myriad"/>
              <a:cs typeface="Myriad"/>
              <a:sym typeface="Myriad"/>
            </a:endParaRPr>
          </a:p>
        </p:txBody>
      </p:sp>
      <p:sp>
        <p:nvSpPr>
          <p:cNvPr id="8" name="Freeform 8"/>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092C-4146-1EC3-6CA5-B6965D4FA3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70AD49-B941-A55F-0398-F955A5811D70}"/>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D5AF7057-B8CA-CD39-5ACD-6A85A1AD9566}"/>
              </a:ext>
            </a:extLst>
          </p:cNvPr>
          <p:cNvGrpSpPr/>
          <p:nvPr/>
        </p:nvGrpSpPr>
        <p:grpSpPr>
          <a:xfrm>
            <a:off x="243147" y="1659061"/>
            <a:ext cx="17596673" cy="8255569"/>
            <a:chOff x="0" y="-41097"/>
            <a:chExt cx="4634515" cy="2174306"/>
          </a:xfrm>
        </p:grpSpPr>
        <p:sp>
          <p:nvSpPr>
            <p:cNvPr id="4" name="Freeform 4">
              <a:extLst>
                <a:ext uri="{FF2B5EF4-FFF2-40B4-BE49-F238E27FC236}">
                  <a16:creationId xmlns:a16="http://schemas.microsoft.com/office/drawing/2014/main" id="{14E6289A-C4D0-E6CA-8BDD-02674203016C}"/>
                </a:ext>
              </a:extLst>
            </p:cNvPr>
            <p:cNvSpPr/>
            <p:nvPr/>
          </p:nvSpPr>
          <p:spPr>
            <a:xfrm>
              <a:off x="18000" y="-41097"/>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dirty="0"/>
            </a:p>
          </p:txBody>
        </p:sp>
        <p:sp>
          <p:nvSpPr>
            <p:cNvPr id="5" name="TextBox 5">
              <a:extLst>
                <a:ext uri="{FF2B5EF4-FFF2-40B4-BE49-F238E27FC236}">
                  <a16:creationId xmlns:a16="http://schemas.microsoft.com/office/drawing/2014/main" id="{5C13DCC7-B4DD-D2FF-3FBA-98AD012ACEDD}"/>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65263884-4A62-5673-2730-EA3604FDAA99}"/>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Use of CCAA to deal with Mass Tort Cases</a:t>
            </a:r>
            <a:endParaRPr lang="en-US" sz="36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
        <p:nvSpPr>
          <p:cNvPr id="7" name="TextBox 7">
            <a:extLst>
              <a:ext uri="{FF2B5EF4-FFF2-40B4-BE49-F238E27FC236}">
                <a16:creationId xmlns:a16="http://schemas.microsoft.com/office/drawing/2014/main" id="{F4EF842B-CC4C-344C-8C5C-55F7842AA753}"/>
              </a:ext>
            </a:extLst>
          </p:cNvPr>
          <p:cNvSpPr txBox="1"/>
          <p:nvPr/>
        </p:nvSpPr>
        <p:spPr>
          <a:xfrm>
            <a:off x="914400" y="3551767"/>
            <a:ext cx="15925800" cy="4062651"/>
          </a:xfrm>
          <a:prstGeom prst="rect">
            <a:avLst/>
          </a:prstGeom>
        </p:spPr>
        <p:txBody>
          <a:bodyPr wrap="square" lIns="0" tIns="0" rIns="0" bIns="0" rtlCol="0" anchor="t">
            <a:spAutoFit/>
          </a:bodyPr>
          <a:lstStyle/>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first significant case where the CCAA was used to address a mass tort was Red Cross. </a:t>
            </a:r>
            <a:r>
              <a:rPr lang="fr-FR"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Canadian Red Cross Society / Société Canadienne de la Croix Rouge, Re, 2000 CanLII 22488 (ON SC)</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case emerged from the tainted blood scandal of the </a:t>
            </a:r>
            <a:r>
              <a:rPr lang="en-US" sz="24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1980s</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and early </a:t>
            </a:r>
            <a:r>
              <a:rPr lang="en-US" sz="24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1990s</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a:t>
            </a:r>
            <a:r>
              <a:rPr lang="en-US" sz="2400" dirty="0">
                <a:effectLst/>
                <a:latin typeface="Aptos" panose="020B0004020202020204" pitchFamily="34" charset="0"/>
                <a:ea typeface="Aptos" panose="020B0004020202020204" pitchFamily="34" charset="0"/>
                <a:cs typeface="Aptos" panose="020B0004020202020204" pitchFamily="34" charset="0"/>
              </a:rPr>
              <a:t> </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This crisis resulted in over 1,100 Canadians contracting HIV and approximately 20,000 contracting Hepatitis C from contaminated blood products distributed by the Red Cross</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R="0"/>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CCAA filing was used to sell and transfer Red Cross’ blood supply operations to two government agencies before presenting a restructuring plan to victims asserting tort claims of approximately $8 billion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Red Cross plan did not include third-party releases</a:t>
            </a:r>
            <a:endParaRPr lang="en-US" sz="2400" dirty="0">
              <a:effectLst/>
              <a:latin typeface="Aptos" panose="020B0004020202020204" pitchFamily="34" charset="0"/>
              <a:ea typeface="Aptos" panose="020B0004020202020204" pitchFamily="34" charset="0"/>
              <a:cs typeface="Aptos" panose="020B0004020202020204" pitchFamily="34" charset="0"/>
            </a:endParaRPr>
          </a:p>
        </p:txBody>
      </p:sp>
      <p:sp>
        <p:nvSpPr>
          <p:cNvPr id="8" name="Freeform 8">
            <a:extLst>
              <a:ext uri="{FF2B5EF4-FFF2-40B4-BE49-F238E27FC236}">
                <a16:creationId xmlns:a16="http://schemas.microsoft.com/office/drawing/2014/main" id="{DCA3993B-1956-9A3B-18D1-0627D5DE4866}"/>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sp>
        <p:nvSpPr>
          <p:cNvPr id="9" name="TextBox 8">
            <a:extLst>
              <a:ext uri="{FF2B5EF4-FFF2-40B4-BE49-F238E27FC236}">
                <a16:creationId xmlns:a16="http://schemas.microsoft.com/office/drawing/2014/main" id="{74965081-CAE2-D51C-B40A-9284451F603E}"/>
              </a:ext>
            </a:extLst>
          </p:cNvPr>
          <p:cNvSpPr txBox="1"/>
          <p:nvPr/>
        </p:nvSpPr>
        <p:spPr>
          <a:xfrm>
            <a:off x="1066800" y="2567333"/>
            <a:ext cx="14097000" cy="461665"/>
          </a:xfrm>
          <a:prstGeom prst="rect">
            <a:avLst/>
          </a:prstGeom>
          <a:noFill/>
        </p:spPr>
        <p:txBody>
          <a:bodyPr wrap="square" rtlCol="0">
            <a:spAutoFit/>
          </a:bodyPr>
          <a:lstStyle/>
          <a:p>
            <a:r>
              <a:rPr lang="en-US" sz="2400" b="1" dirty="0">
                <a:solidFill>
                  <a:srgbClr val="000000"/>
                </a:solidFill>
                <a:latin typeface="Arial" panose="020B0604020202020204" pitchFamily="34" charset="0"/>
              </a:rPr>
              <a:t>Canadian Red Cross Society (“Red Cross”)</a:t>
            </a:r>
          </a:p>
        </p:txBody>
      </p:sp>
    </p:spTree>
    <p:extLst>
      <p:ext uri="{BB962C8B-B14F-4D97-AF65-F5344CB8AC3E}">
        <p14:creationId xmlns:p14="http://schemas.microsoft.com/office/powerpoint/2010/main" val="38060479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40B6-03C7-89A8-415A-01420544BB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0F6837-9D73-85C6-660B-52168CA4F333}"/>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6B6C072E-C3AB-F490-4DCE-019204A938DB}"/>
              </a:ext>
            </a:extLst>
          </p:cNvPr>
          <p:cNvGrpSpPr/>
          <p:nvPr/>
        </p:nvGrpSpPr>
        <p:grpSpPr>
          <a:xfrm>
            <a:off x="361032" y="1596283"/>
            <a:ext cx="17528329" cy="8099529"/>
            <a:chOff x="0" y="0"/>
            <a:chExt cx="4616515" cy="2133209"/>
          </a:xfrm>
        </p:grpSpPr>
        <p:sp>
          <p:nvSpPr>
            <p:cNvPr id="4" name="Freeform 4">
              <a:extLst>
                <a:ext uri="{FF2B5EF4-FFF2-40B4-BE49-F238E27FC236}">
                  <a16:creationId xmlns:a16="http://schemas.microsoft.com/office/drawing/2014/main" id="{025CD967-77CD-6A4A-244C-78AB557F0FF2}"/>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5" name="TextBox 5">
              <a:extLst>
                <a:ext uri="{FF2B5EF4-FFF2-40B4-BE49-F238E27FC236}">
                  <a16:creationId xmlns:a16="http://schemas.microsoft.com/office/drawing/2014/main" id="{DF955521-C9D8-15C5-7873-60F77822943D}"/>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B7BE10AD-39B3-DCB2-49FC-A16067EAE6A8}"/>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sp>
        <p:nvSpPr>
          <p:cNvPr id="9" name="TextBox 8">
            <a:extLst>
              <a:ext uri="{FF2B5EF4-FFF2-40B4-BE49-F238E27FC236}">
                <a16:creationId xmlns:a16="http://schemas.microsoft.com/office/drawing/2014/main" id="{9BB4C75A-D75C-0D83-E81C-64C60ED5F4FA}"/>
              </a:ext>
            </a:extLst>
          </p:cNvPr>
          <p:cNvSpPr txBox="1"/>
          <p:nvPr/>
        </p:nvSpPr>
        <p:spPr>
          <a:xfrm>
            <a:off x="685800" y="2491095"/>
            <a:ext cx="16527229" cy="714041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In </a:t>
            </a:r>
            <a:r>
              <a:rPr lang="en-US" sz="24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Muscletech</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a CCAA plan was used to resolve a large number of product liability and other lawsuits commenced principally in the U.S. related to weight loss drug</a:t>
            </a:r>
            <a:r>
              <a:rPr lang="en-US" sz="2400" dirty="0">
                <a:solidFill>
                  <a:srgbClr val="000000"/>
                </a:solidFill>
                <a:latin typeface="Arial" panose="020B0604020202020204" pitchFamily="34" charset="0"/>
              </a:rPr>
              <a:t>, ephedra. </a:t>
            </a:r>
            <a:r>
              <a:rPr lang="en-US" sz="2400" dirty="0" err="1">
                <a:solidFill>
                  <a:srgbClr val="000000"/>
                </a:solidFill>
                <a:latin typeface="Arial" panose="020B0604020202020204" pitchFamily="34" charset="0"/>
              </a:rPr>
              <a:t>Muscletech</a:t>
            </a:r>
            <a:r>
              <a:rPr lang="en-US" sz="2400" dirty="0">
                <a:solidFill>
                  <a:srgbClr val="000000"/>
                </a:solidFill>
                <a:latin typeface="Arial" panose="020B0604020202020204" pitchFamily="34" charset="0"/>
              </a:rPr>
              <a:t> Research and Development Inc. (Re), 2007 </a:t>
            </a:r>
            <a:r>
              <a:rPr lang="en-US" sz="2400" dirty="0" err="1">
                <a:solidFill>
                  <a:srgbClr val="000000"/>
                </a:solidFill>
                <a:latin typeface="Arial" panose="020B0604020202020204" pitchFamily="34" charset="0"/>
              </a:rPr>
              <a:t>CanLII</a:t>
            </a:r>
            <a:r>
              <a:rPr lang="en-US" sz="2400" dirty="0">
                <a:solidFill>
                  <a:srgbClr val="000000"/>
                </a:solidFill>
                <a:latin typeface="Arial" panose="020B0604020202020204" pitchFamily="34" charset="0"/>
              </a:rPr>
              <a:t> 5146 (ON SC)</a:t>
            </a:r>
          </a:p>
          <a:p>
            <a:pPr marL="285750" indent="-285750">
              <a:spcAft>
                <a:spcPts val="600"/>
              </a:spcAft>
              <a:buFont typeface="Arial" panose="020B0604020202020204" pitchFamily="34" charset="0"/>
              <a:buChar char="•"/>
            </a:pPr>
            <a:endPar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marL="285750" marR="0" indent="-285750">
              <a:spcAft>
                <a:spcPts val="600"/>
              </a:spcAft>
              <a:buFont typeface="Arial" panose="020B0604020202020204" pitchFamily="34" charset="0"/>
              <a:buChar char="•"/>
            </a:pPr>
            <a:r>
              <a:rPr lang="en-US" sz="24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Muscletech</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had already wound up its business at the time of the CCAA filing in 2006</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R="0">
              <a:spcAft>
                <a:spcPts val="600"/>
              </a:spcAft>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plan was therefore not a restructuring plan, but rather a liquidation plan funded by third parties, including manufacturers, researchers and retailers</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spcAft>
                <a:spcPts val="600"/>
              </a:spcAft>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Court sanctioned releases in </a:t>
            </a:r>
            <a:r>
              <a:rPr lang="en-US" sz="24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favour</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of the third parties who funded the plan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R="0">
              <a:spcAft>
                <a:spcPts val="600"/>
              </a:spcAft>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The Court found it “to be fair and reasonable to provide Third Party Releases to persons who are contributing to the Contributed Funds to provide funding for the distributions to creditors pursuant to the Plan” as the plan could not proceed without them</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spcAft>
                <a:spcPts val="600"/>
              </a:spcAft>
              <a:buFont typeface="Arial" panose="020B0604020202020204" pitchFamily="34" charset="0"/>
              <a:buChar char="•"/>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A Chapter 15 proceeding in the Southern District of New York was used to obtain recognition of the Canadian sanction order approving the plan.  Case No. 06-10092 (JLG) (</a:t>
            </a:r>
            <a:r>
              <a:rPr lang="en-US" sz="24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Bankr</a:t>
            </a:r>
            <a:r>
              <a:rPr lang="en-US"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S.D.N.Y.)</a:t>
            </a:r>
            <a:endParaRPr lang="en-US" sz="2400" dirty="0">
              <a:effectLst/>
              <a:latin typeface="Aptos" panose="020B0004020202020204" pitchFamily="34" charset="0"/>
              <a:ea typeface="Aptos" panose="020B0004020202020204" pitchFamily="34" charset="0"/>
              <a:cs typeface="Aptos" panose="020B0004020202020204" pitchFamily="34" charset="0"/>
            </a:endParaRPr>
          </a:p>
        </p:txBody>
      </p:sp>
      <p:sp>
        <p:nvSpPr>
          <p:cNvPr id="6" name="TextBox 5">
            <a:extLst>
              <a:ext uri="{FF2B5EF4-FFF2-40B4-BE49-F238E27FC236}">
                <a16:creationId xmlns:a16="http://schemas.microsoft.com/office/drawing/2014/main" id="{BE74DE54-04B9-81D2-B80C-6BBFF5B7C2DA}"/>
              </a:ext>
            </a:extLst>
          </p:cNvPr>
          <p:cNvSpPr txBox="1"/>
          <p:nvPr/>
        </p:nvSpPr>
        <p:spPr>
          <a:xfrm>
            <a:off x="1066800" y="1910933"/>
            <a:ext cx="8991600" cy="461665"/>
          </a:xfrm>
          <a:prstGeom prst="rect">
            <a:avLst/>
          </a:prstGeom>
          <a:noFill/>
        </p:spPr>
        <p:txBody>
          <a:bodyPr wrap="square" rtlCol="0">
            <a:spAutoFit/>
          </a:bodyPr>
          <a:lstStyle/>
          <a:p>
            <a:r>
              <a:rPr lang="en-US" sz="2400" b="1" dirty="0" err="1">
                <a:solidFill>
                  <a:srgbClr val="000000"/>
                </a:solidFill>
                <a:effectLst/>
                <a:latin typeface="Arial" panose="020B0604020202020204" pitchFamily="34" charset="0"/>
                <a:ea typeface="Aptos" panose="020B0004020202020204" pitchFamily="34" charset="0"/>
                <a:cs typeface="Aptos" panose="020B0004020202020204" pitchFamily="34" charset="0"/>
              </a:rPr>
              <a:t>Muscletech</a:t>
            </a:r>
            <a:r>
              <a:rPr lang="en-US" sz="2400" b="1" dirty="0">
                <a:solidFill>
                  <a:srgbClr val="000000"/>
                </a:solidFill>
                <a:effectLst/>
                <a:latin typeface="Arial" panose="020B0604020202020204" pitchFamily="34" charset="0"/>
                <a:ea typeface="Aptos" panose="020B0004020202020204" pitchFamily="34" charset="0"/>
                <a:cs typeface="Aptos" panose="020B0004020202020204" pitchFamily="34" charset="0"/>
              </a:rPr>
              <a:t> Research and Development Inc. (“</a:t>
            </a:r>
            <a:r>
              <a:rPr lang="en-US" sz="2400" b="1" dirty="0" err="1">
                <a:solidFill>
                  <a:srgbClr val="000000"/>
                </a:solidFill>
                <a:effectLst/>
                <a:latin typeface="Arial" panose="020B0604020202020204" pitchFamily="34" charset="0"/>
                <a:ea typeface="Aptos" panose="020B0004020202020204" pitchFamily="34" charset="0"/>
                <a:cs typeface="Aptos" panose="020B0004020202020204" pitchFamily="34" charset="0"/>
              </a:rPr>
              <a:t>Muscletech</a:t>
            </a:r>
            <a:r>
              <a:rPr lang="en-US" sz="2400" b="1" dirty="0">
                <a:solidFill>
                  <a:srgbClr val="000000"/>
                </a:solidFill>
                <a:effectLst/>
                <a:latin typeface="Arial" panose="020B0604020202020204" pitchFamily="34" charset="0"/>
                <a:ea typeface="Aptos" panose="020B0004020202020204" pitchFamily="34" charset="0"/>
                <a:cs typeface="Aptos" panose="020B0004020202020204" pitchFamily="34" charset="0"/>
              </a:rPr>
              <a:t>”)</a:t>
            </a:r>
            <a:endParaRPr lang="en-US" sz="2400" b="1" dirty="0"/>
          </a:p>
        </p:txBody>
      </p:sp>
    </p:spTree>
    <p:extLst>
      <p:ext uri="{BB962C8B-B14F-4D97-AF65-F5344CB8AC3E}">
        <p14:creationId xmlns:p14="http://schemas.microsoft.com/office/powerpoint/2010/main" val="40727884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1D94A-6672-0990-FF52-766A6CEF5F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7EBEF77-B9FE-41C9-A95F-AD5297673C88}"/>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BC68EBA1-D419-9444-4D4A-C1FAE74BFD37}"/>
              </a:ext>
            </a:extLst>
          </p:cNvPr>
          <p:cNvGrpSpPr/>
          <p:nvPr/>
        </p:nvGrpSpPr>
        <p:grpSpPr>
          <a:xfrm>
            <a:off x="379835" y="1644211"/>
            <a:ext cx="17528329" cy="8099529"/>
            <a:chOff x="0" y="0"/>
            <a:chExt cx="4616515" cy="2133209"/>
          </a:xfrm>
        </p:grpSpPr>
        <p:sp>
          <p:nvSpPr>
            <p:cNvPr id="4" name="Freeform 4">
              <a:extLst>
                <a:ext uri="{FF2B5EF4-FFF2-40B4-BE49-F238E27FC236}">
                  <a16:creationId xmlns:a16="http://schemas.microsoft.com/office/drawing/2014/main" id="{03DC3CE5-A583-4682-9F22-A156CC147D5F}"/>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5" name="TextBox 5">
              <a:extLst>
                <a:ext uri="{FF2B5EF4-FFF2-40B4-BE49-F238E27FC236}">
                  <a16:creationId xmlns:a16="http://schemas.microsoft.com/office/drawing/2014/main" id="{722CC74F-73A4-1980-88C2-6EC760230C1A}"/>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13FC5B90-C89B-0E71-AAE2-2FE963006ADC}"/>
              </a:ext>
            </a:extLst>
          </p:cNvPr>
          <p:cNvSpPr txBox="1"/>
          <p:nvPr/>
        </p:nvSpPr>
        <p:spPr>
          <a:xfrm>
            <a:off x="853440" y="3588529"/>
            <a:ext cx="17054724" cy="5416868"/>
          </a:xfrm>
          <a:prstGeom prst="rect">
            <a:avLst/>
          </a:prstGeom>
        </p:spPr>
        <p:txBody>
          <a:bodyPr wrap="square" lIns="0" tIns="0" rIns="0" bIns="0" rtlCol="0" anchor="t">
            <a:spAutoFit/>
          </a:bodyPr>
          <a:lstStyle/>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MMA CCAA case was a result of a train crash in the town of Lac Megantic, Quebec that killed 47 people in 2013</a:t>
            </a:r>
          </a:p>
          <a:p>
            <a:pPr marL="285750" marR="0" indent="-285750">
              <a:spcAft>
                <a:spcPts val="600"/>
              </a:spcAft>
              <a:buFont typeface="Arial" panose="020B0604020202020204" pitchFamily="34" charset="0"/>
              <a:buChar char="•"/>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CCAA proceedings were used to sell the business assets of MMA and were continued so parties could attempt to reach a comprehensive settlement of claims relating to the disaster</a:t>
            </a:r>
            <a:r>
              <a:rPr lang="en-US" sz="2400" dirty="0">
                <a:solidFill>
                  <a:srgbClr val="000000"/>
                </a:solidFill>
                <a:latin typeface="Arial" panose="020B0604020202020204" pitchFamily="34" charset="0"/>
                <a:cs typeface="Arial" panose="020B0604020202020204" pitchFamily="34" charset="0"/>
              </a:rPr>
              <a:t>.  Montreal, Maine &amp; Atlantic City Canada Co./(Montreal, Maine &amp; </a:t>
            </a:r>
            <a:r>
              <a:rPr lang="en-US" sz="2400" dirty="0" err="1">
                <a:solidFill>
                  <a:srgbClr val="000000"/>
                </a:solidFill>
                <a:latin typeface="Arial" panose="020B0604020202020204" pitchFamily="34" charset="0"/>
                <a:cs typeface="Arial" panose="020B0604020202020204" pitchFamily="34" charset="0"/>
              </a:rPr>
              <a:t>Atlantique</a:t>
            </a:r>
            <a:r>
              <a:rPr lang="en-US" sz="2400" dirty="0">
                <a:solidFill>
                  <a:srgbClr val="000000"/>
                </a:solidFill>
                <a:latin typeface="Arial" panose="020B0604020202020204" pitchFamily="34" charset="0"/>
                <a:cs typeface="Arial" panose="020B0604020202020204" pitchFamily="34" charset="0"/>
              </a:rPr>
              <a:t> Canada Cie) (Arrangement </a:t>
            </a:r>
            <a:r>
              <a:rPr lang="en-US" sz="2400" dirty="0" err="1">
                <a:solidFill>
                  <a:srgbClr val="000000"/>
                </a:solidFill>
                <a:latin typeface="Arial" panose="020B0604020202020204" pitchFamily="34" charset="0"/>
                <a:cs typeface="Arial" panose="020B0604020202020204" pitchFamily="34" charset="0"/>
              </a:rPr>
              <a:t>relatif</a:t>
            </a:r>
            <a:r>
              <a:rPr lang="en-US" sz="2400" dirty="0">
                <a:solidFill>
                  <a:srgbClr val="000000"/>
                </a:solidFill>
                <a:latin typeface="Arial" panose="020B0604020202020204" pitchFamily="34" charset="0"/>
                <a:cs typeface="Arial" panose="020B0604020202020204" pitchFamily="34" charset="0"/>
              </a:rPr>
              <a:t> à), 2015 QCCS 3235 (</a:t>
            </a:r>
            <a:r>
              <a:rPr lang="en-US" sz="2400" dirty="0" err="1">
                <a:solidFill>
                  <a:srgbClr val="000000"/>
                </a:solidFill>
                <a:latin typeface="Arial" panose="020B0604020202020204" pitchFamily="34" charset="0"/>
                <a:cs typeface="Arial" panose="020B0604020202020204" pitchFamily="34" charset="0"/>
              </a:rPr>
              <a:t>CanLII</a:t>
            </a:r>
            <a:r>
              <a:rPr lang="en-US" sz="2400" dirty="0">
                <a:solidFill>
                  <a:srgbClr val="000000"/>
                </a:solidFill>
                <a:latin typeface="Arial" panose="020B0604020202020204" pitchFamily="34" charset="0"/>
                <a:cs typeface="Arial" panose="020B0604020202020204" pitchFamily="34" charset="0"/>
              </a:rPr>
              <a:t>)</a:t>
            </a:r>
          </a:p>
          <a:p>
            <a:pPr marL="285750" marR="0" indent="-285750">
              <a:spcAft>
                <a:spcPts val="600"/>
              </a:spcAft>
              <a:buFont typeface="Arial" panose="020B0604020202020204" pitchFamily="34" charset="0"/>
              <a:buChar char="•"/>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majority of third parties subject to the resulting litigation contributed to the plan and received releases</a:t>
            </a: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R="0">
              <a:spcAft>
                <a:spcPts val="600"/>
              </a:spcAf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Canadian Pacific Railway opposed the approval of the plan arguing the Court does not have jurisdiction to approve a plan that does not include a compromise between the debtor and its creditors, nor one that provides releases in </a:t>
            </a:r>
            <a:r>
              <a:rPr lang="en-US" sz="24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favour</a:t>
            </a: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 of third parties that are not related to the restructuring of the debtor</a:t>
            </a: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R="0">
              <a:spcAft>
                <a:spcPts val="600"/>
              </a:spcAf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2400" dirty="0">
              <a:effectLst/>
              <a:latin typeface="Arial" panose="020B0604020202020204" pitchFamily="34" charset="0"/>
              <a:ea typeface="Aptos" panose="020B0004020202020204" pitchFamily="34" charset="0"/>
              <a:cs typeface="Arial" panose="020B0604020202020204" pitchFamily="34" charset="0"/>
            </a:endParaRPr>
          </a:p>
        </p:txBody>
      </p:sp>
      <p:sp>
        <p:nvSpPr>
          <p:cNvPr id="8" name="Freeform 8">
            <a:extLst>
              <a:ext uri="{FF2B5EF4-FFF2-40B4-BE49-F238E27FC236}">
                <a16:creationId xmlns:a16="http://schemas.microsoft.com/office/drawing/2014/main" id="{76B8F07F-D602-2FB6-A3D5-20C2D36C1707}"/>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sp>
        <p:nvSpPr>
          <p:cNvPr id="6" name="TextBox 5">
            <a:extLst>
              <a:ext uri="{FF2B5EF4-FFF2-40B4-BE49-F238E27FC236}">
                <a16:creationId xmlns:a16="http://schemas.microsoft.com/office/drawing/2014/main" id="{257090EE-3A3D-A6F3-DBF4-378C50863D53}"/>
              </a:ext>
            </a:extLst>
          </p:cNvPr>
          <p:cNvSpPr txBox="1"/>
          <p:nvPr/>
        </p:nvSpPr>
        <p:spPr>
          <a:xfrm>
            <a:off x="1066800" y="2499703"/>
            <a:ext cx="8423153" cy="461665"/>
          </a:xfrm>
          <a:prstGeom prst="rect">
            <a:avLst/>
          </a:prstGeom>
          <a:noFill/>
        </p:spPr>
        <p:txBody>
          <a:bodyPr wrap="square" rtlCol="0">
            <a:spAutoFit/>
          </a:bodyPr>
          <a:lstStyle/>
          <a:p>
            <a:r>
              <a:rPr lang="en-US" sz="2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Montreal, Maine &amp; Atlantic Canada Co. (“MMA”)</a:t>
            </a:r>
            <a:endParaRPr lang="en-US" sz="2400" b="1" dirty="0"/>
          </a:p>
        </p:txBody>
      </p:sp>
    </p:spTree>
    <p:extLst>
      <p:ext uri="{BB962C8B-B14F-4D97-AF65-F5344CB8AC3E}">
        <p14:creationId xmlns:p14="http://schemas.microsoft.com/office/powerpoint/2010/main" val="10548762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3">
            <a:extLst>
              <a:ext uri="{FF2B5EF4-FFF2-40B4-BE49-F238E27FC236}">
                <a16:creationId xmlns:a16="http://schemas.microsoft.com/office/drawing/2014/main" id="{DD4C857E-A405-3C10-917E-78A5697BA61A}"/>
              </a:ext>
            </a:extLst>
          </p:cNvPr>
          <p:cNvSpPr txBox="1"/>
          <p:nvPr/>
        </p:nvSpPr>
        <p:spPr>
          <a:xfrm>
            <a:off x="1066800" y="2499703"/>
            <a:ext cx="8423153" cy="461665"/>
          </a:xfrm>
          <a:prstGeom prst="rect">
            <a:avLst/>
          </a:prstGeom>
          <a:noFill/>
        </p:spPr>
        <p:txBody>
          <a:bodyPr wrap="square" rtlCol="0">
            <a:spAutoFit/>
          </a:bodyPr>
          <a:lstStyle/>
          <a:p>
            <a:r>
              <a:rPr lang="en-US" sz="2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Montreal, Maine &amp; Atlantic Canada Co. (“MMA”)</a:t>
            </a:r>
            <a:endParaRPr lang="en-US" sz="2400" b="1" dirty="0"/>
          </a:p>
        </p:txBody>
      </p:sp>
      <p:sp>
        <p:nvSpPr>
          <p:cNvPr id="15" name="TextBox 7">
            <a:extLst>
              <a:ext uri="{FF2B5EF4-FFF2-40B4-BE49-F238E27FC236}">
                <a16:creationId xmlns:a16="http://schemas.microsoft.com/office/drawing/2014/main" id="{2EB960BF-4111-000C-169B-927494EFC39E}"/>
              </a:ext>
            </a:extLst>
          </p:cNvPr>
          <p:cNvSpPr txBox="1"/>
          <p:nvPr/>
        </p:nvSpPr>
        <p:spPr>
          <a:xfrm>
            <a:off x="838200" y="3816859"/>
            <a:ext cx="16230600" cy="5822107"/>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The Court concluded that the third party releases met the approval requirements: the releases sought are an essential condition for the viability of the plan and only those parties who contributed to the plan would be released</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The Canadian sanction order was recognized in the U.S. through a Chapter 15 proceeding.  Case No. 15-20518, ECF No. 74 (</a:t>
            </a:r>
            <a:r>
              <a:rPr lang="en-US" sz="2400" kern="100" dirty="0" err="1">
                <a:effectLst/>
                <a:latin typeface="Arial" panose="020B0604020202020204" pitchFamily="34" charset="0"/>
                <a:ea typeface="Calibri" panose="020F0502020204030204" pitchFamily="34" charset="0"/>
                <a:cs typeface="Arial" panose="020B0604020202020204" pitchFamily="34" charset="0"/>
              </a:rPr>
              <a:t>Bankr</a:t>
            </a:r>
            <a:r>
              <a:rPr lang="en-US" sz="2400" kern="100" dirty="0">
                <a:effectLst/>
                <a:latin typeface="Arial" panose="020B0604020202020204" pitchFamily="34" charset="0"/>
                <a:ea typeface="Calibri" panose="020F0502020204030204" pitchFamily="34" charset="0"/>
                <a:cs typeface="Arial" panose="020B0604020202020204" pitchFamily="34" charset="0"/>
              </a:rPr>
              <a:t>. D. Me. Aug. 26, 2015)</a:t>
            </a:r>
          </a:p>
          <a:p>
            <a:pPr marR="0" lvl="0">
              <a:lnSpc>
                <a:spcPct val="115000"/>
              </a:lnSpc>
              <a:spcAft>
                <a:spcPts val="800"/>
              </a:spcAft>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The Maine court granted recognition and enforcement noting “[e]ach of the releases and injunctions contained in this Order (</a:t>
            </a:r>
            <a:r>
              <a:rPr lang="en-US" sz="2400" kern="100" dirty="0" err="1">
                <a:effectLst/>
                <a:latin typeface="Arial" panose="020B0604020202020204" pitchFamily="34" charset="0"/>
                <a:ea typeface="Calibri" panose="020F0502020204030204" pitchFamily="34" charset="0"/>
                <a:cs typeface="Arial" panose="020B0604020202020204" pitchFamily="34" charset="0"/>
              </a:rPr>
              <a:t>i</a:t>
            </a:r>
            <a:r>
              <a:rPr lang="en-US" sz="2400" kern="100" dirty="0">
                <a:effectLst/>
                <a:latin typeface="Arial" panose="020B0604020202020204" pitchFamily="34" charset="0"/>
                <a:ea typeface="Calibri" panose="020F0502020204030204" pitchFamily="34" charset="0"/>
                <a:cs typeface="Arial" panose="020B0604020202020204" pitchFamily="34" charset="0"/>
              </a:rPr>
              <a:t>) is within the court’s jurisdiction, (ii) is essential to the success of the CCAA Plan, (iii) is an integral element of the CCAA Plan and to its effectuation, and (iv) confers material benefits on, and is in the best interests of, MMA Canada and its creditors.” </a:t>
            </a: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332622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2"/>
            <a:stretch>
              <a:fillRect/>
            </a:stretch>
          </a:blipFill>
        </p:spPr>
        <p:txBody>
          <a:bodyPr/>
          <a:lstStyle/>
          <a:p>
            <a:endParaRPr lang="en-US"/>
          </a:p>
        </p:txBody>
      </p:sp>
      <p:sp>
        <p:nvSpPr>
          <p:cNvPr id="3" name="Freeform 3"/>
          <p:cNvSpPr/>
          <p:nvPr/>
        </p:nvSpPr>
        <p:spPr>
          <a:xfrm>
            <a:off x="15975232" y="216355"/>
            <a:ext cx="2082668" cy="1968121"/>
          </a:xfrm>
          <a:custGeom>
            <a:avLst/>
            <a:gdLst/>
            <a:ahLst/>
            <a:cxnLst/>
            <a:rect l="l" t="t" r="r" b="b"/>
            <a:pathLst>
              <a:path w="2082668" h="1968121">
                <a:moveTo>
                  <a:pt x="0" y="0"/>
                </a:moveTo>
                <a:lnTo>
                  <a:pt x="2082668" y="0"/>
                </a:lnTo>
                <a:lnTo>
                  <a:pt x="2082668" y="1968121"/>
                </a:lnTo>
                <a:lnTo>
                  <a:pt x="0" y="196812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3251737"/>
            <a:ext cx="16230600" cy="1556645"/>
          </a:xfrm>
          <a:prstGeom prst="rect">
            <a:avLst/>
          </a:prstGeom>
        </p:spPr>
        <p:txBody>
          <a:bodyPr lIns="0" tIns="0" rIns="0" bIns="0" rtlCol="0" anchor="t">
            <a:spAutoFit/>
          </a:bodyPr>
          <a:lstStyle/>
          <a:p>
            <a:pPr algn="ctr">
              <a:lnSpc>
                <a:spcPts val="13300"/>
              </a:lnSpc>
            </a:pPr>
            <a:r>
              <a:rPr lang="en-US" sz="9500" b="1" dirty="0">
                <a:solidFill>
                  <a:srgbClr val="FFFFFF"/>
                </a:solidFill>
                <a:latin typeface="Myriad Ultra-Bold"/>
                <a:ea typeface="Myriad Ultra-Bold"/>
                <a:cs typeface="Myriad Ultra-Bold"/>
                <a:sym typeface="Myriad Ultra-Bold"/>
              </a:rPr>
              <a:t>Brazil Overview</a:t>
            </a:r>
          </a:p>
        </p:txBody>
      </p:sp>
    </p:spTree>
    <p:extLst>
      <p:ext uri="{BB962C8B-B14F-4D97-AF65-F5344CB8AC3E}">
        <p14:creationId xmlns:p14="http://schemas.microsoft.com/office/powerpoint/2010/main" val="33309469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2"/>
            <a:stretch>
              <a:fillRect/>
            </a:stretch>
          </a:blipFill>
        </p:spPr>
        <p:txBody>
          <a:bodyPr/>
          <a:lstStyle/>
          <a:p>
            <a:endParaRPr lang="en-US"/>
          </a:p>
        </p:txBody>
      </p:sp>
      <p:sp>
        <p:nvSpPr>
          <p:cNvPr id="3" name="Freeform 3"/>
          <p:cNvSpPr/>
          <p:nvPr/>
        </p:nvSpPr>
        <p:spPr>
          <a:xfrm>
            <a:off x="15975232" y="216355"/>
            <a:ext cx="2082668" cy="1968121"/>
          </a:xfrm>
          <a:custGeom>
            <a:avLst/>
            <a:gdLst/>
            <a:ahLst/>
            <a:cxnLst/>
            <a:rect l="l" t="t" r="r" b="b"/>
            <a:pathLst>
              <a:path w="2082668" h="1968121">
                <a:moveTo>
                  <a:pt x="0" y="0"/>
                </a:moveTo>
                <a:lnTo>
                  <a:pt x="2082668" y="0"/>
                </a:lnTo>
                <a:lnTo>
                  <a:pt x="2082668" y="1968121"/>
                </a:lnTo>
                <a:lnTo>
                  <a:pt x="0" y="196812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3251737"/>
            <a:ext cx="16230600" cy="1556645"/>
          </a:xfrm>
          <a:prstGeom prst="rect">
            <a:avLst/>
          </a:prstGeom>
        </p:spPr>
        <p:txBody>
          <a:bodyPr lIns="0" tIns="0" rIns="0" bIns="0" rtlCol="0" anchor="t">
            <a:spAutoFit/>
          </a:bodyPr>
          <a:lstStyle/>
          <a:p>
            <a:pPr algn="ctr">
              <a:lnSpc>
                <a:spcPts val="13300"/>
              </a:lnSpc>
            </a:pPr>
            <a:r>
              <a:rPr lang="en-US" sz="9500" b="1" dirty="0">
                <a:solidFill>
                  <a:srgbClr val="FFFFFF"/>
                </a:solidFill>
                <a:latin typeface="Myriad Ultra-Bold"/>
                <a:ea typeface="Myriad Ultra-Bold"/>
                <a:cs typeface="Myriad Ultra-Bold"/>
                <a:sym typeface="Myriad Ultra-Bold"/>
              </a:rPr>
              <a:t>United States Overview</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7">
            <a:extLst>
              <a:ext uri="{FF2B5EF4-FFF2-40B4-BE49-F238E27FC236}">
                <a16:creationId xmlns:a16="http://schemas.microsoft.com/office/drawing/2014/main" id="{2EB960BF-4111-000C-169B-927494EFC39E}"/>
              </a:ext>
            </a:extLst>
          </p:cNvPr>
          <p:cNvSpPr txBox="1"/>
          <p:nvPr/>
        </p:nvSpPr>
        <p:spPr>
          <a:xfrm>
            <a:off x="1028699" y="2615714"/>
            <a:ext cx="16230600" cy="6630533"/>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Brazilian Federal Law 11.101/05 (“Bankruptcy Law”) is silent with respect to non-consensual third-party releases (i.e. the statute does not expressly bar such releases).</a:t>
            </a:r>
          </a:p>
          <a:p>
            <a:pPr marL="1257300" lvl="2"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The Bankruptcy Law expressly provides that all guarantees provided by non-debtors third-parties remains valid and enforceable irrespective of the insolvency proceedings (i.e. it cannot be released absent consent of the creditor(s) favored/secured by the guarantee). </a:t>
            </a:r>
          </a:p>
          <a:p>
            <a:pPr marL="342900" marR="0" lvl="0" indent="-342900">
              <a:lnSpc>
                <a:spcPct val="115000"/>
              </a:lnSpc>
              <a:spcAft>
                <a:spcPts val="800"/>
              </a:spcAft>
              <a:buFont typeface="Arial" panose="020B0604020202020204" pitchFamily="34" charset="0"/>
              <a:buChar char="•"/>
              <a:tabLst>
                <a:tab pos="457200" algn="l"/>
              </a:tabLs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The authority for non-consensual releases is instead supported by case law.  </a:t>
            </a:r>
          </a:p>
          <a:p>
            <a:pPr marR="0" lvl="0">
              <a:lnSpc>
                <a:spcPct val="115000"/>
              </a:lnSpc>
              <a:spcAft>
                <a:spcPts val="800"/>
              </a:spcAft>
              <a:tabLst>
                <a:tab pos="457200" algn="l"/>
              </a:tabLs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Precedents establishing the effectiveness of any third-party releases contemplated by the plan of reorganization in connection with any creditor who affirmatively supported the plan (i.e. not necessary to specifically opt-in and approve the releases).</a:t>
            </a:r>
          </a:p>
          <a:p>
            <a:pPr marL="1257300" lvl="2" indent="-342900">
              <a:lnSpc>
                <a:spcPct val="115000"/>
              </a:lnSpc>
              <a:spcAft>
                <a:spcPts val="800"/>
              </a:spcAft>
              <a:buFont typeface="Arial" panose="020B0604020202020204" pitchFamily="34" charset="0"/>
              <a:buChar char="•"/>
              <a:tabLst>
                <a:tab pos="457200" algn="l"/>
              </a:tabLst>
            </a:pPr>
            <a:r>
              <a:rPr lang="en-US" sz="2400" i="1" dirty="0">
                <a:effectLst/>
                <a:latin typeface="Arial" panose="020B0604020202020204" pitchFamily="34" charset="0"/>
                <a:ea typeface="Aptos" panose="020B0004020202020204" pitchFamily="34" charset="0"/>
                <a:cs typeface="Arial" panose="020B0604020202020204" pitchFamily="34" charset="0"/>
              </a:rPr>
              <a:t>See </a:t>
            </a:r>
            <a:r>
              <a:rPr lang="en-US" sz="2400" i="1" dirty="0" err="1">
                <a:effectLst/>
                <a:latin typeface="Arial" panose="020B0604020202020204" pitchFamily="34" charset="0"/>
                <a:ea typeface="Aptos" panose="020B0004020202020204" pitchFamily="34" charset="0"/>
                <a:cs typeface="Arial" panose="020B0604020202020204" pitchFamily="34" charset="0"/>
              </a:rPr>
              <a:t>Samarco</a:t>
            </a:r>
            <a:r>
              <a:rPr lang="en-US" sz="2400" dirty="0">
                <a:effectLst/>
                <a:latin typeface="Arial" panose="020B0604020202020204" pitchFamily="34" charset="0"/>
                <a:ea typeface="Aptos" panose="020B0004020202020204" pitchFamily="34" charset="0"/>
                <a:cs typeface="Arial" panose="020B0604020202020204" pitchFamily="34" charset="0"/>
              </a:rPr>
              <a:t> and </a:t>
            </a:r>
            <a:r>
              <a:rPr lang="en-US" sz="2400" i="1" dirty="0">
                <a:effectLst/>
                <a:latin typeface="Arial" panose="020B0604020202020204" pitchFamily="34" charset="0"/>
                <a:ea typeface="Aptos" panose="020B0004020202020204" pitchFamily="34" charset="0"/>
                <a:cs typeface="Arial" panose="020B0604020202020204" pitchFamily="34" charset="0"/>
              </a:rPr>
              <a:t>Odebrecht</a:t>
            </a:r>
            <a:r>
              <a:rPr lang="en-US" sz="2400" dirty="0">
                <a:effectLst/>
                <a:latin typeface="Arial" panose="020B0604020202020204" pitchFamily="34" charset="0"/>
                <a:ea typeface="Aptos" panose="020B0004020202020204" pitchFamily="34" charset="0"/>
                <a:cs typeface="Arial" panose="020B0604020202020204" pitchFamily="34" charset="0"/>
              </a:rPr>
              <a:t> </a:t>
            </a:r>
          </a:p>
          <a:p>
            <a:pPr marR="0">
              <a:spcAft>
                <a:spcPts val="600"/>
              </a:spcAf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24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D9DAB9B4-7C9A-6279-1FF8-EACE544FD7FA}"/>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Brazil’s Perspective</a:t>
            </a:r>
            <a:endParaRPr lang="en-US" sz="36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6540589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7">
            <a:extLst>
              <a:ext uri="{FF2B5EF4-FFF2-40B4-BE49-F238E27FC236}">
                <a16:creationId xmlns:a16="http://schemas.microsoft.com/office/drawing/2014/main" id="{2EB960BF-4111-000C-169B-927494EFC39E}"/>
              </a:ext>
            </a:extLst>
          </p:cNvPr>
          <p:cNvSpPr txBox="1"/>
          <p:nvPr/>
        </p:nvSpPr>
        <p:spPr>
          <a:xfrm>
            <a:off x="838200" y="2077342"/>
            <a:ext cx="16973265" cy="9303060"/>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Precedent is split in establishing the effectiveness of third-party releases contemplated by the plan of reorganization in connection with any creditor who (1) rejected the plan; (2) was absent at the GMC that voted on the plan; (3) abstained from voting the plan; or (4) affirmatively supported the plan, but specifically carved out (i.e. opt-out) the approval of the releases. </a:t>
            </a:r>
          </a:p>
          <a:p>
            <a:pPr marL="342900"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Fact-intensive discussions around the scope and extension of the exculpatory language contained in the third-party releases. See cases: </a:t>
            </a:r>
            <a:endParaRPr lang="en-US" sz="2400" dirty="0">
              <a:latin typeface="Arial" panose="020B0604020202020204" pitchFamily="34" charset="0"/>
              <a:ea typeface="Aptos" panose="020B0004020202020204" pitchFamily="34" charset="0"/>
              <a:cs typeface="Arial" panose="020B0604020202020204" pitchFamily="34" charset="0"/>
            </a:endParaRPr>
          </a:p>
          <a:p>
            <a:pPr marL="1257300" lvl="2"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TJSP; Embargos de </a:t>
            </a:r>
            <a:r>
              <a:rPr lang="en-US" sz="2400" dirty="0" err="1">
                <a:effectLst/>
                <a:latin typeface="Arial" panose="020B0604020202020204" pitchFamily="34" charset="0"/>
                <a:ea typeface="Aptos" panose="020B0004020202020204" pitchFamily="34" charset="0"/>
                <a:cs typeface="Arial" panose="020B0604020202020204" pitchFamily="34" charset="0"/>
              </a:rPr>
              <a:t>Declaração</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Cível</a:t>
            </a:r>
            <a:r>
              <a:rPr lang="en-US" sz="2400" dirty="0">
                <a:effectLst/>
                <a:latin typeface="Arial" panose="020B0604020202020204" pitchFamily="34" charset="0"/>
                <a:ea typeface="Aptos" panose="020B0004020202020204" pitchFamily="34" charset="0"/>
                <a:cs typeface="Arial" panose="020B0604020202020204" pitchFamily="34" charset="0"/>
              </a:rPr>
              <a:t> 2181650-82.2019.8.26.0000; Relator(a): Sérgio Shimura; </a:t>
            </a:r>
            <a:r>
              <a:rPr lang="en-US" sz="2400" dirty="0" err="1">
                <a:effectLst/>
                <a:latin typeface="Arial" panose="020B0604020202020204" pitchFamily="34" charset="0"/>
                <a:ea typeface="Aptos" panose="020B0004020202020204" pitchFamily="34" charset="0"/>
                <a:cs typeface="Arial" panose="020B0604020202020204" pitchFamily="34" charset="0"/>
              </a:rPr>
              <a:t>Órgão</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Julgador</a:t>
            </a:r>
            <a:r>
              <a:rPr lang="en-US" sz="2400" dirty="0">
                <a:effectLst/>
                <a:latin typeface="Arial" panose="020B0604020202020204" pitchFamily="34" charset="0"/>
                <a:ea typeface="Aptos" panose="020B0004020202020204" pitchFamily="34" charset="0"/>
                <a:cs typeface="Arial" panose="020B0604020202020204" pitchFamily="34" charset="0"/>
              </a:rPr>
              <a:t>: 2ª </a:t>
            </a:r>
            <a:r>
              <a:rPr lang="en-US" sz="2400" dirty="0" err="1">
                <a:effectLst/>
                <a:latin typeface="Arial" panose="020B0604020202020204" pitchFamily="34" charset="0"/>
                <a:ea typeface="Aptos" panose="020B0004020202020204" pitchFamily="34" charset="0"/>
                <a:cs typeface="Arial" panose="020B0604020202020204" pitchFamily="34" charset="0"/>
              </a:rPr>
              <a:t>Câmara</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Reservada</a:t>
            </a:r>
            <a:r>
              <a:rPr lang="en-US" sz="2400" dirty="0">
                <a:effectLst/>
                <a:latin typeface="Arial" panose="020B0604020202020204" pitchFamily="34" charset="0"/>
                <a:ea typeface="Aptos" panose="020B0004020202020204" pitchFamily="34" charset="0"/>
                <a:cs typeface="Arial" panose="020B0604020202020204" pitchFamily="34" charset="0"/>
              </a:rPr>
              <a:t> de </a:t>
            </a:r>
            <a:r>
              <a:rPr lang="en-US" sz="2400" dirty="0" err="1">
                <a:effectLst/>
                <a:latin typeface="Arial" panose="020B0604020202020204" pitchFamily="34" charset="0"/>
                <a:ea typeface="Aptos" panose="020B0004020202020204" pitchFamily="34" charset="0"/>
                <a:cs typeface="Arial" panose="020B0604020202020204" pitchFamily="34" charset="0"/>
              </a:rPr>
              <a:t>Direito</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Empresarial</a:t>
            </a:r>
            <a:r>
              <a:rPr lang="en-US" sz="2400" dirty="0">
                <a:effectLst/>
                <a:latin typeface="Arial" panose="020B0604020202020204" pitchFamily="34" charset="0"/>
                <a:ea typeface="Aptos" panose="020B0004020202020204" pitchFamily="34" charset="0"/>
                <a:cs typeface="Arial" panose="020B0604020202020204" pitchFamily="34" charset="0"/>
              </a:rPr>
              <a:t>; Data da </a:t>
            </a:r>
            <a:r>
              <a:rPr lang="en-US" sz="2400" dirty="0" err="1">
                <a:effectLst/>
                <a:latin typeface="Arial" panose="020B0604020202020204" pitchFamily="34" charset="0"/>
                <a:ea typeface="Aptos" panose="020B0004020202020204" pitchFamily="34" charset="0"/>
                <a:cs typeface="Arial" panose="020B0604020202020204" pitchFamily="34" charset="0"/>
              </a:rPr>
              <a:t>Decisão</a:t>
            </a:r>
            <a:r>
              <a:rPr lang="en-US" sz="2400" dirty="0">
                <a:effectLst/>
                <a:latin typeface="Arial" panose="020B0604020202020204" pitchFamily="34" charset="0"/>
                <a:ea typeface="Aptos" panose="020B0004020202020204" pitchFamily="34" charset="0"/>
                <a:cs typeface="Arial" panose="020B0604020202020204" pitchFamily="34" charset="0"/>
              </a:rPr>
              <a:t>: 02/12/2022; Data de </a:t>
            </a:r>
            <a:r>
              <a:rPr lang="en-US" sz="2400" dirty="0" err="1">
                <a:effectLst/>
                <a:latin typeface="Arial" panose="020B0604020202020204" pitchFamily="34" charset="0"/>
                <a:ea typeface="Aptos" panose="020B0004020202020204" pitchFamily="34" charset="0"/>
                <a:cs typeface="Arial" panose="020B0604020202020204" pitchFamily="34" charset="0"/>
              </a:rPr>
              <a:t>Publicação</a:t>
            </a:r>
            <a:r>
              <a:rPr lang="en-US" sz="2400" dirty="0">
                <a:effectLst/>
                <a:latin typeface="Arial" panose="020B0604020202020204" pitchFamily="34" charset="0"/>
                <a:ea typeface="Aptos" panose="020B0004020202020204" pitchFamily="34" charset="0"/>
                <a:cs typeface="Arial" panose="020B0604020202020204" pitchFamily="34" charset="0"/>
              </a:rPr>
              <a:t>: 02/12/202;</a:t>
            </a:r>
          </a:p>
          <a:p>
            <a:pPr marL="1257300" lvl="2"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TJRS; </a:t>
            </a:r>
            <a:r>
              <a:rPr lang="en-US" sz="2400" dirty="0" err="1">
                <a:effectLst/>
                <a:latin typeface="Arial" panose="020B0604020202020204" pitchFamily="34" charset="0"/>
                <a:ea typeface="Aptos" panose="020B0004020202020204" pitchFamily="34" charset="0"/>
                <a:cs typeface="Arial" panose="020B0604020202020204" pitchFamily="34" charset="0"/>
              </a:rPr>
              <a:t>Agravo</a:t>
            </a:r>
            <a:r>
              <a:rPr lang="en-US" sz="2400" dirty="0">
                <a:effectLst/>
                <a:latin typeface="Arial" panose="020B0604020202020204" pitchFamily="34" charset="0"/>
                <a:ea typeface="Aptos" panose="020B0004020202020204" pitchFamily="34" charset="0"/>
                <a:cs typeface="Arial" panose="020B0604020202020204" pitchFamily="34" charset="0"/>
              </a:rPr>
              <a:t> de </a:t>
            </a:r>
            <a:r>
              <a:rPr lang="en-US" sz="2400" dirty="0" err="1">
                <a:effectLst/>
                <a:latin typeface="Arial" panose="020B0604020202020204" pitchFamily="34" charset="0"/>
                <a:ea typeface="Aptos" panose="020B0004020202020204" pitchFamily="34" charset="0"/>
                <a:cs typeface="Arial" panose="020B0604020202020204" pitchFamily="34" charset="0"/>
              </a:rPr>
              <a:t>Instrumento</a:t>
            </a:r>
            <a:r>
              <a:rPr lang="en-US" sz="2400" dirty="0">
                <a:effectLst/>
                <a:latin typeface="Arial" panose="020B0604020202020204" pitchFamily="34" charset="0"/>
                <a:ea typeface="Aptos" panose="020B0004020202020204" pitchFamily="34" charset="0"/>
                <a:cs typeface="Arial" panose="020B0604020202020204" pitchFamily="34" charset="0"/>
              </a:rPr>
              <a:t> 5039539-72.2023.8.21.7000; Relator(a): Gelson </a:t>
            </a:r>
            <a:r>
              <a:rPr lang="en-US" sz="2400" dirty="0" err="1">
                <a:effectLst/>
                <a:latin typeface="Arial" panose="020B0604020202020204" pitchFamily="34" charset="0"/>
                <a:ea typeface="Aptos" panose="020B0004020202020204" pitchFamily="34" charset="0"/>
                <a:cs typeface="Arial" panose="020B0604020202020204" pitchFamily="34" charset="0"/>
              </a:rPr>
              <a:t>Rolim</a:t>
            </a:r>
            <a:r>
              <a:rPr lang="en-US" sz="2400" dirty="0">
                <a:effectLst/>
                <a:latin typeface="Arial" panose="020B0604020202020204" pitchFamily="34" charset="0"/>
                <a:ea typeface="Aptos" panose="020B0004020202020204" pitchFamily="34" charset="0"/>
                <a:cs typeface="Arial" panose="020B0604020202020204" pitchFamily="34" charset="0"/>
              </a:rPr>
              <a:t> Stocker; </a:t>
            </a:r>
            <a:r>
              <a:rPr lang="en-US" sz="2400" dirty="0" err="1">
                <a:effectLst/>
                <a:latin typeface="Arial" panose="020B0604020202020204" pitchFamily="34" charset="0"/>
                <a:ea typeface="Aptos" panose="020B0004020202020204" pitchFamily="34" charset="0"/>
                <a:cs typeface="Arial" panose="020B0604020202020204" pitchFamily="34" charset="0"/>
              </a:rPr>
              <a:t>Órgão</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Julgador</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Sexta</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Câmara</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Cível</a:t>
            </a:r>
            <a:r>
              <a:rPr lang="en-US" sz="2400" dirty="0">
                <a:effectLst/>
                <a:latin typeface="Arial" panose="020B0604020202020204" pitchFamily="34" charset="0"/>
                <a:ea typeface="Aptos" panose="020B0004020202020204" pitchFamily="34" charset="0"/>
                <a:cs typeface="Arial" panose="020B0604020202020204" pitchFamily="34" charset="0"/>
              </a:rPr>
              <a:t>; Data da </a:t>
            </a:r>
            <a:r>
              <a:rPr lang="en-US" sz="2400" dirty="0" err="1">
                <a:effectLst/>
                <a:latin typeface="Arial" panose="020B0604020202020204" pitchFamily="34" charset="0"/>
                <a:ea typeface="Aptos" panose="020B0004020202020204" pitchFamily="34" charset="0"/>
                <a:cs typeface="Arial" panose="020B0604020202020204" pitchFamily="34" charset="0"/>
              </a:rPr>
              <a:t>Decisão</a:t>
            </a:r>
            <a:r>
              <a:rPr lang="en-US" sz="2400" dirty="0">
                <a:effectLst/>
                <a:latin typeface="Arial" panose="020B0604020202020204" pitchFamily="34" charset="0"/>
                <a:ea typeface="Aptos" panose="020B0004020202020204" pitchFamily="34" charset="0"/>
                <a:cs typeface="Arial" panose="020B0604020202020204" pitchFamily="34" charset="0"/>
              </a:rPr>
              <a:t>: 27/06/2024; Data de </a:t>
            </a:r>
            <a:r>
              <a:rPr lang="en-US" sz="2400" dirty="0" err="1">
                <a:effectLst/>
                <a:latin typeface="Arial" panose="020B0604020202020204" pitchFamily="34" charset="0"/>
                <a:ea typeface="Aptos" panose="020B0004020202020204" pitchFamily="34" charset="0"/>
                <a:cs typeface="Arial" panose="020B0604020202020204" pitchFamily="34" charset="0"/>
              </a:rPr>
              <a:t>Publicação</a:t>
            </a:r>
            <a:r>
              <a:rPr lang="en-US" sz="2400" dirty="0">
                <a:effectLst/>
                <a:latin typeface="Arial" panose="020B0604020202020204" pitchFamily="34" charset="0"/>
                <a:ea typeface="Aptos" panose="020B0004020202020204" pitchFamily="34" charset="0"/>
                <a:cs typeface="Arial" panose="020B0604020202020204" pitchFamily="34" charset="0"/>
              </a:rPr>
              <a:t>: 28/06/2024</a:t>
            </a:r>
          </a:p>
          <a:p>
            <a:pPr marL="1257300" lvl="2" indent="-342900">
              <a:lnSpc>
                <a:spcPct val="115000"/>
              </a:lnSpc>
              <a:spcAft>
                <a:spcPts val="800"/>
              </a:spcAft>
              <a:buFont typeface="Arial" panose="020B0604020202020204" pitchFamily="34" charset="0"/>
              <a:buChar char="•"/>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TJSC; </a:t>
            </a:r>
            <a:r>
              <a:rPr lang="en-US" sz="2400" dirty="0" err="1">
                <a:effectLst/>
                <a:latin typeface="Arial" panose="020B0604020202020204" pitchFamily="34" charset="0"/>
                <a:ea typeface="Aptos" panose="020B0004020202020204" pitchFamily="34" charset="0"/>
                <a:cs typeface="Arial" panose="020B0604020202020204" pitchFamily="34" charset="0"/>
              </a:rPr>
              <a:t>Agravo</a:t>
            </a:r>
            <a:r>
              <a:rPr lang="en-US" sz="2400" dirty="0">
                <a:effectLst/>
                <a:latin typeface="Arial" panose="020B0604020202020204" pitchFamily="34" charset="0"/>
                <a:ea typeface="Aptos" panose="020B0004020202020204" pitchFamily="34" charset="0"/>
                <a:cs typeface="Arial" panose="020B0604020202020204" pitchFamily="34" charset="0"/>
              </a:rPr>
              <a:t> de </a:t>
            </a:r>
            <a:r>
              <a:rPr lang="en-US" sz="2400" dirty="0" err="1">
                <a:effectLst/>
                <a:latin typeface="Arial" panose="020B0604020202020204" pitchFamily="34" charset="0"/>
                <a:ea typeface="Aptos" panose="020B0004020202020204" pitchFamily="34" charset="0"/>
                <a:cs typeface="Arial" panose="020B0604020202020204" pitchFamily="34" charset="0"/>
              </a:rPr>
              <a:t>Instrumento</a:t>
            </a:r>
            <a:r>
              <a:rPr lang="en-US" sz="2400" dirty="0">
                <a:effectLst/>
                <a:latin typeface="Arial" panose="020B0604020202020204" pitchFamily="34" charset="0"/>
                <a:ea typeface="Aptos" panose="020B0004020202020204" pitchFamily="34" charset="0"/>
                <a:cs typeface="Arial" panose="020B0604020202020204" pitchFamily="34" charset="0"/>
              </a:rPr>
              <a:t> 4009498-82.2018.8.24.0000; Relator(a): </a:t>
            </a:r>
            <a:r>
              <a:rPr lang="en-US" sz="2400" dirty="0" err="1">
                <a:effectLst/>
                <a:latin typeface="Arial" panose="020B0604020202020204" pitchFamily="34" charset="0"/>
                <a:ea typeface="Aptos" panose="020B0004020202020204" pitchFamily="34" charset="0"/>
                <a:cs typeface="Arial" panose="020B0604020202020204" pitchFamily="34" charset="0"/>
              </a:rPr>
              <a:t>Dinart</a:t>
            </a:r>
            <a:r>
              <a:rPr lang="en-US" sz="2400" dirty="0">
                <a:effectLst/>
                <a:latin typeface="Arial" panose="020B0604020202020204" pitchFamily="34" charset="0"/>
                <a:ea typeface="Aptos" panose="020B0004020202020204" pitchFamily="34" charset="0"/>
                <a:cs typeface="Arial" panose="020B0604020202020204" pitchFamily="34" charset="0"/>
              </a:rPr>
              <a:t> Francisco Machado; </a:t>
            </a:r>
            <a:r>
              <a:rPr lang="en-US" sz="2400" dirty="0" err="1">
                <a:effectLst/>
                <a:latin typeface="Arial" panose="020B0604020202020204" pitchFamily="34" charset="0"/>
                <a:ea typeface="Aptos" panose="020B0004020202020204" pitchFamily="34" charset="0"/>
                <a:cs typeface="Arial" panose="020B0604020202020204" pitchFamily="34" charset="0"/>
              </a:rPr>
              <a:t>Órgão</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Julgador</a:t>
            </a:r>
            <a:r>
              <a:rPr lang="en-US" sz="2400" dirty="0">
                <a:effectLst/>
                <a:latin typeface="Arial" panose="020B0604020202020204" pitchFamily="34" charset="0"/>
                <a:ea typeface="Aptos" panose="020B0004020202020204" pitchFamily="34" charset="0"/>
                <a:cs typeface="Arial" panose="020B0604020202020204" pitchFamily="34" charset="0"/>
              </a:rPr>
              <a:t>: Terceira </a:t>
            </a:r>
            <a:r>
              <a:rPr lang="en-US" sz="2400" dirty="0" err="1">
                <a:effectLst/>
                <a:latin typeface="Arial" panose="020B0604020202020204" pitchFamily="34" charset="0"/>
                <a:ea typeface="Aptos" panose="020B0004020202020204" pitchFamily="34" charset="0"/>
                <a:cs typeface="Arial" panose="020B0604020202020204" pitchFamily="34" charset="0"/>
              </a:rPr>
              <a:t>Câmara</a:t>
            </a:r>
            <a:r>
              <a:rPr lang="en-US" sz="2400" dirty="0">
                <a:effectLst/>
                <a:latin typeface="Arial" panose="020B0604020202020204" pitchFamily="34" charset="0"/>
                <a:ea typeface="Aptos" panose="020B0004020202020204" pitchFamily="34" charset="0"/>
                <a:cs typeface="Arial" panose="020B0604020202020204" pitchFamily="34" charset="0"/>
              </a:rPr>
              <a:t> de </a:t>
            </a:r>
            <a:r>
              <a:rPr lang="en-US" sz="2400" dirty="0" err="1">
                <a:effectLst/>
                <a:latin typeface="Arial" panose="020B0604020202020204" pitchFamily="34" charset="0"/>
                <a:ea typeface="Aptos" panose="020B0004020202020204" pitchFamily="34" charset="0"/>
                <a:cs typeface="Arial" panose="020B0604020202020204" pitchFamily="34" charset="0"/>
              </a:rPr>
              <a:t>Direito</a:t>
            </a:r>
            <a:r>
              <a:rPr lang="en-US" sz="2400" dirty="0">
                <a:effectLst/>
                <a:latin typeface="Arial" panose="020B0604020202020204" pitchFamily="34" charset="0"/>
                <a:ea typeface="Aptos" panose="020B0004020202020204" pitchFamily="34" charset="0"/>
                <a:cs typeface="Arial" panose="020B0604020202020204" pitchFamily="34" charset="0"/>
              </a:rPr>
              <a:t> </a:t>
            </a:r>
            <a:r>
              <a:rPr lang="en-US" sz="2400" dirty="0" err="1">
                <a:effectLst/>
                <a:latin typeface="Arial" panose="020B0604020202020204" pitchFamily="34" charset="0"/>
                <a:ea typeface="Aptos" panose="020B0004020202020204" pitchFamily="34" charset="0"/>
                <a:cs typeface="Arial" panose="020B0604020202020204" pitchFamily="34" charset="0"/>
              </a:rPr>
              <a:t>Comercial</a:t>
            </a:r>
            <a:r>
              <a:rPr lang="en-US" sz="2400" dirty="0">
                <a:effectLst/>
                <a:latin typeface="Arial" panose="020B0604020202020204" pitchFamily="34" charset="0"/>
                <a:ea typeface="Aptos" panose="020B0004020202020204" pitchFamily="34" charset="0"/>
                <a:cs typeface="Arial" panose="020B0604020202020204" pitchFamily="34" charset="0"/>
              </a:rPr>
              <a:t>; Data da </a:t>
            </a:r>
            <a:r>
              <a:rPr lang="en-US" sz="2400" dirty="0" err="1">
                <a:effectLst/>
                <a:latin typeface="Arial" panose="020B0604020202020204" pitchFamily="34" charset="0"/>
                <a:ea typeface="Aptos" panose="020B0004020202020204" pitchFamily="34" charset="0"/>
                <a:cs typeface="Arial" panose="020B0604020202020204" pitchFamily="34" charset="0"/>
              </a:rPr>
              <a:t>Decisão</a:t>
            </a:r>
            <a:r>
              <a:rPr lang="en-US" sz="2400" dirty="0">
                <a:effectLst/>
                <a:latin typeface="Arial" panose="020B0604020202020204" pitchFamily="34" charset="0"/>
                <a:ea typeface="Aptos" panose="020B0004020202020204" pitchFamily="34" charset="0"/>
                <a:cs typeface="Arial" panose="020B0604020202020204" pitchFamily="34" charset="0"/>
              </a:rPr>
              <a:t>: 12/05/2022; Data de </a:t>
            </a:r>
            <a:r>
              <a:rPr lang="en-US" sz="2400" dirty="0" err="1">
                <a:effectLst/>
                <a:latin typeface="Arial" panose="020B0604020202020204" pitchFamily="34" charset="0"/>
                <a:ea typeface="Aptos" panose="020B0004020202020204" pitchFamily="34" charset="0"/>
                <a:cs typeface="Arial" panose="020B0604020202020204" pitchFamily="34" charset="0"/>
              </a:rPr>
              <a:t>Publicação</a:t>
            </a:r>
            <a:r>
              <a:rPr lang="en-US" sz="2400" dirty="0">
                <a:effectLst/>
                <a:latin typeface="Arial" panose="020B0604020202020204" pitchFamily="34" charset="0"/>
                <a:ea typeface="Aptos" panose="020B0004020202020204" pitchFamily="34" charset="0"/>
                <a:cs typeface="Arial" panose="020B0604020202020204" pitchFamily="34" charset="0"/>
              </a:rPr>
              <a:t>: 12/05/2022.</a:t>
            </a:r>
          </a:p>
          <a:p>
            <a:pPr marL="1257300" lvl="2" indent="-342900">
              <a:lnSpc>
                <a:spcPct val="115000"/>
              </a:lnSpc>
              <a:spcAft>
                <a:spcPts val="800"/>
              </a:spcAft>
              <a:buFont typeface="Arial" panose="020B0604020202020204" pitchFamily="34" charset="0"/>
              <a:buChar char="•"/>
              <a:tabLst>
                <a:tab pos="457200" algn="l"/>
              </a:tabLst>
            </a:pPr>
            <a:r>
              <a:rPr lang="en-US" sz="2400" dirty="0" err="1">
                <a:effectLst/>
                <a:latin typeface="Arial" panose="020B0604020202020204" pitchFamily="34" charset="0"/>
                <a:ea typeface="Aptos" panose="020B0004020202020204" pitchFamily="34" charset="0"/>
                <a:cs typeface="Arial" panose="020B0604020202020204" pitchFamily="34" charset="0"/>
              </a:rPr>
              <a:t>Inteligence</a:t>
            </a:r>
            <a:r>
              <a:rPr lang="en-US" sz="2400" dirty="0">
                <a:effectLst/>
                <a:latin typeface="Arial" panose="020B0604020202020204" pitchFamily="34" charset="0"/>
                <a:ea typeface="Aptos" panose="020B0004020202020204" pitchFamily="34" charset="0"/>
                <a:cs typeface="Arial" panose="020B0604020202020204" pitchFamily="34" charset="0"/>
              </a:rPr>
              <a:t> of the majority principle to bind dissenting creditors to non-consensual releases, particularly in connection with all pre and post-petition actions consummated by released parties in connection with and/or to implement the plan of reorganization </a:t>
            </a:r>
          </a:p>
          <a:p>
            <a:pPr marL="1257300" lvl="2" indent="-342900">
              <a:lnSpc>
                <a:spcPct val="115000"/>
              </a:lnSpc>
              <a:spcAft>
                <a:spcPts val="800"/>
              </a:spcAft>
              <a:buFont typeface="Arial" panose="020B0604020202020204" pitchFamily="34" charset="0"/>
              <a:buChar char="•"/>
              <a:tabLst>
                <a:tab pos="457200" algn="l"/>
              </a:tabLst>
            </a:pPr>
            <a:r>
              <a:rPr lang="en-US" sz="2400" i="1" dirty="0">
                <a:effectLst/>
                <a:latin typeface="Arial" panose="020B0604020202020204" pitchFamily="34" charset="0"/>
                <a:ea typeface="Aptos" panose="020B0004020202020204" pitchFamily="34" charset="0"/>
                <a:cs typeface="Arial" panose="020B0604020202020204" pitchFamily="34" charset="0"/>
              </a:rPr>
              <a:t>See Oi </a:t>
            </a:r>
            <a:r>
              <a:rPr lang="en-US" sz="2400" dirty="0">
                <a:effectLst/>
                <a:latin typeface="Arial" panose="020B0604020202020204" pitchFamily="34" charset="0"/>
                <a:ea typeface="Aptos" panose="020B0004020202020204" pitchFamily="34" charset="0"/>
                <a:cs typeface="Arial" panose="020B0604020202020204" pitchFamily="34" charset="0"/>
              </a:rPr>
              <a:t>and </a:t>
            </a:r>
            <a:r>
              <a:rPr lang="en-US" sz="2400" i="1" dirty="0" err="1">
                <a:effectLst/>
                <a:latin typeface="Arial" panose="020B0604020202020204" pitchFamily="34" charset="0"/>
                <a:ea typeface="Aptos" panose="020B0004020202020204" pitchFamily="34" charset="0"/>
                <a:cs typeface="Arial" panose="020B0604020202020204" pitchFamily="34" charset="0"/>
              </a:rPr>
              <a:t>Supervia</a:t>
            </a:r>
            <a:r>
              <a:rPr lang="en-US" sz="2400" i="1" dirty="0">
                <a:effectLst/>
                <a:latin typeface="Arial" panose="020B0604020202020204" pitchFamily="34" charset="0"/>
                <a:ea typeface="Aptos" panose="020B0004020202020204" pitchFamily="34" charset="0"/>
                <a:cs typeface="Arial" panose="020B0604020202020204" pitchFamily="34" charset="0"/>
              </a:rPr>
              <a:t> </a:t>
            </a:r>
          </a:p>
          <a:p>
            <a:pPr marL="342900" marR="0" lvl="0" indent="-342900">
              <a:lnSpc>
                <a:spcPct val="115000"/>
              </a:lnSpc>
              <a:spcAft>
                <a:spcPts val="800"/>
              </a:spcAft>
              <a:buFont typeface="Arial" panose="020B0604020202020204" pitchFamily="34" charset="0"/>
              <a:buChar char="•"/>
              <a:tabLst>
                <a:tab pos="457200" algn="l"/>
              </a:tabLs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R="0">
              <a:spcAft>
                <a:spcPts val="600"/>
              </a:spcAf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R="0">
              <a:spcAft>
                <a:spcPts val="600"/>
              </a:spcAf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24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D9DAB9B4-7C9A-6279-1FF8-EACE544FD7FA}"/>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Brazil’s Perspective</a:t>
            </a:r>
            <a:endParaRPr lang="en-US" sz="36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158482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dirty="0"/>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7">
            <a:extLst>
              <a:ext uri="{FF2B5EF4-FFF2-40B4-BE49-F238E27FC236}">
                <a16:creationId xmlns:a16="http://schemas.microsoft.com/office/drawing/2014/main" id="{2EB960BF-4111-000C-169B-927494EFC39E}"/>
              </a:ext>
            </a:extLst>
          </p:cNvPr>
          <p:cNvSpPr txBox="1"/>
          <p:nvPr/>
        </p:nvSpPr>
        <p:spPr>
          <a:xfrm>
            <a:off x="838200" y="2662843"/>
            <a:ext cx="16230600" cy="3493264"/>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Fifth, Ninth, and Tenth Circuits – nonconsensual third-party releases are an improper exercise of bankruptcy court jurisdiction.</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First, Second, Third, Fourth, Sixth, Seventh, Eleventh, and D.C. Circuits – nonconsensual third-party releases authorized in appropriate, narrow circumstances.</a:t>
            </a: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667E8EFD-96B7-5632-215F-953E3BE0DAC2}"/>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Pre-Purdue: Non-Consensual Third-Party Releases</a:t>
            </a:r>
          </a:p>
        </p:txBody>
      </p:sp>
    </p:spTree>
    <p:extLst>
      <p:ext uri="{BB962C8B-B14F-4D97-AF65-F5344CB8AC3E}">
        <p14:creationId xmlns:p14="http://schemas.microsoft.com/office/powerpoint/2010/main" val="15376405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7">
            <a:extLst>
              <a:ext uri="{FF2B5EF4-FFF2-40B4-BE49-F238E27FC236}">
                <a16:creationId xmlns:a16="http://schemas.microsoft.com/office/drawing/2014/main" id="{2EB960BF-4111-000C-169B-927494EFC39E}"/>
              </a:ext>
            </a:extLst>
          </p:cNvPr>
          <p:cNvSpPr txBox="1"/>
          <p:nvPr/>
        </p:nvSpPr>
        <p:spPr>
          <a:xfrm>
            <a:off x="838200" y="2139088"/>
            <a:ext cx="16230600" cy="4547912"/>
          </a:xfrm>
          <a:prstGeom prst="rect">
            <a:avLst/>
          </a:prstGeom>
        </p:spPr>
        <p:txBody>
          <a:bodyPr wrap="square" lIns="0" tIns="0" rIns="0" bIns="0" rtlCol="0" anchor="t">
            <a:spAutoFit/>
          </a:bodyPr>
          <a:lstStyle/>
          <a:p>
            <a:pPr marR="0" lvl="0">
              <a:lnSpc>
                <a:spcPct val="115000"/>
              </a:lnSpc>
              <a:spcAft>
                <a:spcPts val="800"/>
              </a:spcAft>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Supreme Court granted certiorari on narrow issue of whether Bankruptcy Code authorizes a court to approve nonconsensual third-party releases.</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Holding – The Bankruptcy Code does not authorize a release and injunction that effectively discharges claims against a non-debtor without the consent of affected claimants.</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69CB7CD7-C200-37B6-D9CA-D38E9585E386}"/>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i="1" u="sng" dirty="0">
                <a:solidFill>
                  <a:schemeClr val="bg1"/>
                </a:solidFill>
                <a:effectLst/>
                <a:latin typeface="Arial" panose="020B0604020202020204" pitchFamily="34" charset="0"/>
                <a:ea typeface="Aptos" panose="020B0004020202020204" pitchFamily="34" charset="0"/>
                <a:cs typeface="Aptos" panose="020B0004020202020204" pitchFamily="34" charset="0"/>
              </a:rPr>
              <a:t>Harington v. Purdue Pharma</a:t>
            </a:r>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 603 US 204 (2004)</a:t>
            </a:r>
          </a:p>
        </p:txBody>
      </p:sp>
    </p:spTree>
    <p:extLst>
      <p:ext uri="{BB962C8B-B14F-4D97-AF65-F5344CB8AC3E}">
        <p14:creationId xmlns:p14="http://schemas.microsoft.com/office/powerpoint/2010/main" val="19151591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7">
            <a:extLst>
              <a:ext uri="{FF2B5EF4-FFF2-40B4-BE49-F238E27FC236}">
                <a16:creationId xmlns:a16="http://schemas.microsoft.com/office/drawing/2014/main" id="{2EB960BF-4111-000C-169B-927494EFC39E}"/>
              </a:ext>
            </a:extLst>
          </p:cNvPr>
          <p:cNvSpPr txBox="1"/>
          <p:nvPr/>
        </p:nvSpPr>
        <p:spPr>
          <a:xfrm>
            <a:off x="793729" y="2139338"/>
            <a:ext cx="16230600" cy="8883458"/>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dirty="0"/>
              <a:t>What constitutes consent?  Courts continue to disagree post-</a:t>
            </a:r>
            <a:r>
              <a:rPr lang="en-US" sz="2400" i="1" dirty="0"/>
              <a:t>Purdue</a:t>
            </a:r>
            <a:r>
              <a:rPr lang="en-US" sz="2400" dirty="0"/>
              <a:t>:</a:t>
            </a:r>
          </a:p>
          <a:p>
            <a:pPr marL="342900" marR="0" lvl="0" indent="-342900">
              <a:lnSpc>
                <a:spcPct val="115000"/>
              </a:lnSpc>
              <a:spcAft>
                <a:spcPts val="800"/>
              </a:spcAft>
              <a:buFont typeface="Arial" panose="020B0604020202020204" pitchFamily="34" charset="0"/>
              <a:buChar char="•"/>
              <a:tabLst>
                <a:tab pos="457200" algn="l"/>
              </a:tabLst>
            </a:pPr>
            <a:r>
              <a:rPr lang="en-US" sz="2400" u="sng" dirty="0"/>
              <a:t>2</a:t>
            </a:r>
            <a:r>
              <a:rPr lang="en-US" sz="2400" u="sng" baseline="30000" dirty="0"/>
              <a:t>nd</a:t>
            </a:r>
            <a:r>
              <a:rPr lang="en-US" sz="2400" u="sng" dirty="0"/>
              <a:t> Circuit</a:t>
            </a:r>
            <a:r>
              <a:rPr lang="en-US" sz="2400" dirty="0"/>
              <a:t> </a:t>
            </a:r>
            <a:r>
              <a:rPr lang="en-US" sz="2400" dirty="0">
                <a:sym typeface="Wingdings" panose="05000000000000000000" pitchFamily="2" charset="2"/>
              </a:rPr>
              <a:t> continues to allow opt-outs.  </a:t>
            </a:r>
            <a:r>
              <a:rPr lang="en-US" sz="2400" i="1" dirty="0">
                <a:sym typeface="Wingdings" panose="05000000000000000000" pitchFamily="2" charset="2"/>
              </a:rPr>
              <a:t>See, e.g.</a:t>
            </a:r>
            <a:r>
              <a:rPr lang="en-US" sz="2400" dirty="0">
                <a:sym typeface="Wingdings" panose="05000000000000000000" pitchFamily="2" charset="2"/>
              </a:rPr>
              <a:t>, </a:t>
            </a:r>
            <a:r>
              <a:rPr lang="en-US" sz="2400" i="1" dirty="0">
                <a:effectLst/>
                <a:ea typeface="Aptos" panose="020B0004020202020204" pitchFamily="34" charset="0"/>
              </a:rPr>
              <a:t>In re Spirit Airlines, Inc.</a:t>
            </a:r>
            <a:r>
              <a:rPr lang="en-US" sz="2400" dirty="0">
                <a:effectLst/>
                <a:ea typeface="Aptos" panose="020B0004020202020204" pitchFamily="34" charset="0"/>
              </a:rPr>
              <a:t>, No. 24-11988, 2025 </a:t>
            </a:r>
            <a:r>
              <a:rPr lang="en-US" sz="2400" dirty="0" err="1">
                <a:effectLst/>
                <a:ea typeface="Aptos" panose="020B0004020202020204" pitchFamily="34" charset="0"/>
              </a:rPr>
              <a:t>Bankr</a:t>
            </a:r>
            <a:r>
              <a:rPr lang="en-US" sz="2400" dirty="0">
                <a:effectLst/>
                <a:ea typeface="Aptos" panose="020B0004020202020204" pitchFamily="34" charset="0"/>
              </a:rPr>
              <a:t>. LEXIS 553, at *22 (</a:t>
            </a:r>
            <a:r>
              <a:rPr lang="en-US" sz="2400" dirty="0" err="1">
                <a:effectLst/>
                <a:ea typeface="Aptos" panose="020B0004020202020204" pitchFamily="34" charset="0"/>
              </a:rPr>
              <a:t>Bankr</a:t>
            </a:r>
            <a:r>
              <a:rPr lang="en-US" sz="2400" dirty="0">
                <a:effectLst/>
                <a:ea typeface="Aptos" panose="020B0004020202020204" pitchFamily="34" charset="0"/>
              </a:rPr>
              <a:t>. S.D.N.Y. Mar. 7, 2025)</a:t>
            </a:r>
            <a:r>
              <a:rPr lang="en-US" sz="2400" dirty="0">
                <a:sym typeface="Wingdings" panose="05000000000000000000" pitchFamily="2" charset="2"/>
              </a:rPr>
              <a:t>; </a:t>
            </a:r>
            <a:r>
              <a:rPr lang="en-US" sz="2400" b="0" i="1" dirty="0">
                <a:solidFill>
                  <a:srgbClr val="000000"/>
                </a:solidFill>
                <a:effectLst/>
              </a:rPr>
              <a:t>In re Gol </a:t>
            </a:r>
            <a:r>
              <a:rPr lang="en-US" sz="2400" b="0" i="1" dirty="0" err="1">
                <a:solidFill>
                  <a:srgbClr val="000000"/>
                </a:solidFill>
                <a:effectLst/>
              </a:rPr>
              <a:t>Linhas</a:t>
            </a:r>
            <a:r>
              <a:rPr lang="en-US" sz="2400" b="0" i="1" dirty="0">
                <a:solidFill>
                  <a:srgbClr val="000000"/>
                </a:solidFill>
                <a:effectLst/>
              </a:rPr>
              <a:t> </a:t>
            </a:r>
            <a:r>
              <a:rPr lang="en-US" sz="2400" b="0" i="1" dirty="0" err="1">
                <a:solidFill>
                  <a:srgbClr val="000000"/>
                </a:solidFill>
                <a:effectLst/>
              </a:rPr>
              <a:t>Aéreas</a:t>
            </a:r>
            <a:r>
              <a:rPr lang="en-US" sz="2400" b="0" i="1" dirty="0">
                <a:solidFill>
                  <a:srgbClr val="000000"/>
                </a:solidFill>
                <a:effectLst/>
              </a:rPr>
              <a:t> </a:t>
            </a:r>
            <a:r>
              <a:rPr lang="en-US" sz="2400" b="0" i="1" dirty="0" err="1">
                <a:solidFill>
                  <a:srgbClr val="000000"/>
                </a:solidFill>
                <a:effectLst/>
              </a:rPr>
              <a:t>Inteligentes</a:t>
            </a:r>
            <a:r>
              <a:rPr lang="en-US" sz="2400" b="0" i="1" dirty="0">
                <a:solidFill>
                  <a:srgbClr val="000000"/>
                </a:solidFill>
                <a:effectLst/>
              </a:rPr>
              <a:t> S.A.</a:t>
            </a:r>
            <a:r>
              <a:rPr lang="en-US" sz="2400" b="0" i="0" dirty="0">
                <a:solidFill>
                  <a:srgbClr val="000000"/>
                </a:solidFill>
                <a:effectLst/>
              </a:rPr>
              <a:t>, No. 24-10118 (MG) (Jointly Administered), 2025 </a:t>
            </a:r>
            <a:r>
              <a:rPr lang="en-US" sz="2400" b="0" i="0" dirty="0" err="1">
                <a:solidFill>
                  <a:srgbClr val="000000"/>
                </a:solidFill>
                <a:effectLst/>
              </a:rPr>
              <a:t>Bankr</a:t>
            </a:r>
            <a:r>
              <a:rPr lang="en-US" sz="2400" b="0" i="0" dirty="0">
                <a:solidFill>
                  <a:srgbClr val="000000"/>
                </a:solidFill>
                <a:effectLst/>
              </a:rPr>
              <a:t>. LEXIS 1250 (</a:t>
            </a:r>
            <a:r>
              <a:rPr lang="en-US" sz="2400" b="0" i="0" dirty="0" err="1">
                <a:solidFill>
                  <a:srgbClr val="000000"/>
                </a:solidFill>
                <a:effectLst/>
              </a:rPr>
              <a:t>Bankr</a:t>
            </a:r>
            <a:r>
              <a:rPr lang="en-US" sz="2400" b="0" i="0" dirty="0">
                <a:solidFill>
                  <a:srgbClr val="000000"/>
                </a:solidFill>
                <a:effectLst/>
              </a:rPr>
              <a:t>. S.D.N.Y. May 22, 2025)</a:t>
            </a:r>
            <a:r>
              <a:rPr lang="en-US" sz="2400" dirty="0">
                <a:sym typeface="Wingdings" panose="05000000000000000000" pitchFamily="2" charset="2"/>
              </a:rPr>
              <a:t>.</a:t>
            </a:r>
          </a:p>
          <a:p>
            <a:pPr marL="800100" lvl="1" indent="-342900">
              <a:lnSpc>
                <a:spcPct val="115000"/>
              </a:lnSpc>
              <a:spcAft>
                <a:spcPts val="800"/>
              </a:spcAft>
              <a:buFont typeface="Arial" panose="020B0604020202020204" pitchFamily="34" charset="0"/>
              <a:buChar char="•"/>
              <a:tabLst>
                <a:tab pos="457200" algn="l"/>
              </a:tabLst>
            </a:pPr>
            <a:r>
              <a:rPr lang="en-US" sz="2400" u="sng" dirty="0">
                <a:sym typeface="Wingdings" panose="05000000000000000000" pitchFamily="2" charset="2"/>
              </a:rPr>
              <a:t>3</a:t>
            </a:r>
            <a:r>
              <a:rPr lang="en-US" sz="2400" u="sng" baseline="30000" dirty="0">
                <a:sym typeface="Wingdings" panose="05000000000000000000" pitchFamily="2" charset="2"/>
              </a:rPr>
              <a:t>rd</a:t>
            </a:r>
            <a:r>
              <a:rPr lang="en-US" sz="2400" u="sng" dirty="0">
                <a:sym typeface="Wingdings" panose="05000000000000000000" pitchFamily="2" charset="2"/>
              </a:rPr>
              <a:t> Circuit</a:t>
            </a:r>
            <a:r>
              <a:rPr lang="en-US" sz="2400" dirty="0">
                <a:sym typeface="Wingdings" panose="05000000000000000000" pitchFamily="2" charset="2"/>
              </a:rPr>
              <a:t>  fewer judges allow opt-outs post-</a:t>
            </a:r>
            <a:r>
              <a:rPr lang="en-US" sz="2400" i="1" dirty="0">
                <a:sym typeface="Wingdings" panose="05000000000000000000" pitchFamily="2" charset="2"/>
              </a:rPr>
              <a:t>Purdue</a:t>
            </a:r>
            <a:r>
              <a:rPr lang="en-US" sz="2400" dirty="0">
                <a:sym typeface="Wingdings" panose="05000000000000000000" pitchFamily="2" charset="2"/>
              </a:rPr>
              <a:t>, and only for voting or unimpaired classes.  </a:t>
            </a:r>
          </a:p>
          <a:p>
            <a:pPr marL="1257300" lvl="2" indent="-342900">
              <a:lnSpc>
                <a:spcPct val="115000"/>
              </a:lnSpc>
              <a:spcAft>
                <a:spcPts val="800"/>
              </a:spcAft>
              <a:buFont typeface="Arial" panose="020B0604020202020204" pitchFamily="34" charset="0"/>
              <a:buChar char="•"/>
              <a:tabLst>
                <a:tab pos="457200" algn="l"/>
              </a:tabLst>
            </a:pPr>
            <a:r>
              <a:rPr lang="en-US" sz="2400" dirty="0">
                <a:sym typeface="Wingdings" panose="05000000000000000000" pitchFamily="2" charset="2"/>
              </a:rPr>
              <a:t>Opt-Outs Rejected:  </a:t>
            </a:r>
            <a:r>
              <a:rPr lang="en-US" sz="2400" i="1" dirty="0">
                <a:effectLst/>
                <a:ea typeface="Aptos" panose="020B0004020202020204" pitchFamily="34" charset="0"/>
              </a:rPr>
              <a:t>In re </a:t>
            </a:r>
            <a:r>
              <a:rPr lang="en-US" sz="2400" i="1" dirty="0" err="1">
                <a:effectLst/>
                <a:ea typeface="Aptos" panose="020B0004020202020204" pitchFamily="34" charset="0"/>
              </a:rPr>
              <a:t>Smallhold</a:t>
            </a:r>
            <a:r>
              <a:rPr lang="en-US" sz="2400" i="1" dirty="0">
                <a:effectLst/>
                <a:ea typeface="Aptos" panose="020B0004020202020204" pitchFamily="34" charset="0"/>
              </a:rPr>
              <a:t> Inc.</a:t>
            </a:r>
            <a:r>
              <a:rPr lang="en-US" sz="2400" dirty="0">
                <a:effectLst/>
                <a:ea typeface="Aptos" panose="020B0004020202020204" pitchFamily="34" charset="0"/>
              </a:rPr>
              <a:t>, 665 B.R. 704 (</a:t>
            </a:r>
            <a:r>
              <a:rPr lang="en-US" sz="2400" dirty="0" err="1">
                <a:effectLst/>
                <a:ea typeface="Aptos" panose="020B0004020202020204" pitchFamily="34" charset="0"/>
              </a:rPr>
              <a:t>Bankr</a:t>
            </a:r>
            <a:r>
              <a:rPr lang="en-US" sz="2400" dirty="0">
                <a:effectLst/>
                <a:ea typeface="Aptos" panose="020B0004020202020204" pitchFamily="34" charset="0"/>
              </a:rPr>
              <a:t>. D. Del. Sept. 25, 2024) (CTG)</a:t>
            </a:r>
            <a:r>
              <a:rPr lang="en-US" sz="2400" dirty="0">
                <a:sym typeface="Wingdings" panose="05000000000000000000" pitchFamily="2" charset="2"/>
              </a:rPr>
              <a:t>; </a:t>
            </a:r>
            <a:r>
              <a:rPr lang="en-US" sz="2400" i="1" dirty="0">
                <a:effectLst/>
              </a:rPr>
              <a:t>Meier's Wine Cellars Acquisition, LLC, et al.</a:t>
            </a:r>
            <a:r>
              <a:rPr lang="en-US" sz="2400" b="0" i="0" dirty="0">
                <a:effectLst/>
              </a:rPr>
              <a:t>, Case No. 24-11575 (MFW)</a:t>
            </a:r>
            <a:r>
              <a:rPr lang="en-US" sz="2400" dirty="0">
                <a:sym typeface="Wingdings" panose="05000000000000000000" pitchFamily="2" charset="2"/>
              </a:rPr>
              <a:t> (</a:t>
            </a:r>
            <a:r>
              <a:rPr lang="en-US" sz="2400" dirty="0" err="1">
                <a:sym typeface="Wingdings" panose="05000000000000000000" pitchFamily="2" charset="2"/>
              </a:rPr>
              <a:t>Bankr</a:t>
            </a:r>
            <a:r>
              <a:rPr lang="en-US" sz="2400" dirty="0">
                <a:sym typeface="Wingdings" panose="05000000000000000000" pitchFamily="2" charset="2"/>
              </a:rPr>
              <a:t>. D. Del.).</a:t>
            </a:r>
            <a:endParaRPr lang="en-US" sz="2400" i="1" dirty="0">
              <a:sym typeface="Wingdings" panose="05000000000000000000" pitchFamily="2" charset="2"/>
            </a:endParaRPr>
          </a:p>
          <a:p>
            <a:pPr marL="1257300" lvl="2" indent="-342900">
              <a:lnSpc>
                <a:spcPct val="115000"/>
              </a:lnSpc>
              <a:spcAft>
                <a:spcPts val="800"/>
              </a:spcAft>
              <a:buFont typeface="Arial" panose="020B0604020202020204" pitchFamily="34" charset="0"/>
              <a:buChar char="•"/>
              <a:tabLst>
                <a:tab pos="457200" algn="l"/>
              </a:tabLst>
            </a:pPr>
            <a:r>
              <a:rPr lang="en-US" sz="2400" dirty="0">
                <a:sym typeface="Wingdings" panose="05000000000000000000" pitchFamily="2" charset="2"/>
              </a:rPr>
              <a:t>Opt-Outs Allowed:</a:t>
            </a:r>
            <a:r>
              <a:rPr lang="en-US" sz="2400" i="1" dirty="0">
                <a:sym typeface="Wingdings" panose="05000000000000000000" pitchFamily="2" charset="2"/>
              </a:rPr>
              <a:t> </a:t>
            </a:r>
            <a:r>
              <a:rPr lang="en-US" sz="2400" i="1" kern="100" dirty="0">
                <a:effectLst/>
                <a:ea typeface="Aptos" panose="020B0004020202020204" pitchFamily="34" charset="0"/>
                <a:cs typeface="Times New Roman" panose="02020603050405020304" pitchFamily="18" charset="0"/>
              </a:rPr>
              <a:t>In re</a:t>
            </a:r>
            <a:r>
              <a:rPr lang="en-US" sz="2400" kern="100" dirty="0">
                <a:effectLst/>
                <a:ea typeface="Aptos" panose="020B0004020202020204" pitchFamily="34" charset="0"/>
                <a:cs typeface="Times New Roman" panose="02020603050405020304" pitchFamily="18" charset="0"/>
              </a:rPr>
              <a:t> </a:t>
            </a:r>
            <a:r>
              <a:rPr lang="en-US" sz="2400" i="1" kern="100" dirty="0">
                <a:effectLst/>
                <a:ea typeface="Aptos" panose="020B0004020202020204" pitchFamily="34" charset="0"/>
                <a:cs typeface="Times New Roman" panose="02020603050405020304" pitchFamily="18" charset="0"/>
              </a:rPr>
              <a:t>Wheel Pros, LLC.</a:t>
            </a:r>
            <a:r>
              <a:rPr lang="en-US" sz="2400" kern="100" dirty="0">
                <a:effectLst/>
                <a:ea typeface="Aptos" panose="020B0004020202020204" pitchFamily="34" charset="0"/>
                <a:cs typeface="Times New Roman" panose="02020603050405020304" pitchFamily="18" charset="0"/>
              </a:rPr>
              <a:t>, Case No. 24-11939 (JTD) (</a:t>
            </a:r>
            <a:r>
              <a:rPr lang="en-US" sz="2400" kern="100" dirty="0" err="1">
                <a:effectLst/>
                <a:ea typeface="Aptos" panose="020B0004020202020204" pitchFamily="34" charset="0"/>
                <a:cs typeface="Times New Roman" panose="02020603050405020304" pitchFamily="18" charset="0"/>
              </a:rPr>
              <a:t>Bankr</a:t>
            </a:r>
            <a:r>
              <a:rPr lang="en-US" sz="2400" kern="100" dirty="0">
                <a:effectLst/>
                <a:ea typeface="Aptos" panose="020B0004020202020204" pitchFamily="34" charset="0"/>
                <a:cs typeface="Times New Roman" panose="02020603050405020304" pitchFamily="18" charset="0"/>
              </a:rPr>
              <a:t>. D. Del. Oct. 15, 2024)</a:t>
            </a:r>
            <a:r>
              <a:rPr lang="en-US" sz="2400" kern="100" dirty="0">
                <a:ea typeface="Aptos" panose="020B0004020202020204" pitchFamily="34" charset="0"/>
                <a:cs typeface="Times New Roman" panose="02020603050405020304" pitchFamily="18" charset="0"/>
              </a:rPr>
              <a:t>; </a:t>
            </a:r>
            <a:r>
              <a:rPr lang="en-US" sz="2400" i="1" dirty="0">
                <a:effectLst/>
              </a:rPr>
              <a:t>In re </a:t>
            </a:r>
            <a:r>
              <a:rPr lang="en-US" sz="2400" i="1" dirty="0" err="1">
                <a:effectLst/>
              </a:rPr>
              <a:t>Fisker</a:t>
            </a:r>
            <a:r>
              <a:rPr lang="en-US" sz="2400" i="1" dirty="0">
                <a:effectLst/>
              </a:rPr>
              <a:t>, Inc.</a:t>
            </a:r>
            <a:r>
              <a:rPr lang="en-US" sz="2400" i="0" dirty="0">
                <a:effectLst/>
              </a:rPr>
              <a:t>, Case No. 24-11390 (TMH) (</a:t>
            </a:r>
            <a:r>
              <a:rPr lang="en-US" sz="2400" i="0" dirty="0" err="1">
                <a:effectLst/>
              </a:rPr>
              <a:t>Bankr</a:t>
            </a:r>
            <a:r>
              <a:rPr lang="en-US" sz="2400" i="0" dirty="0">
                <a:effectLst/>
              </a:rPr>
              <a:t>. D. Del. Oct. 16, 2024)</a:t>
            </a:r>
            <a:r>
              <a:rPr lang="en-US" sz="2400" i="0" dirty="0">
                <a:effectLst/>
                <a:sym typeface="Wingdings" panose="05000000000000000000" pitchFamily="2" charset="2"/>
              </a:rPr>
              <a:t>;</a:t>
            </a:r>
            <a:r>
              <a:rPr lang="en-US" sz="2400" dirty="0">
                <a:sym typeface="Wingdings" panose="05000000000000000000" pitchFamily="2" charset="2"/>
              </a:rPr>
              <a:t> </a:t>
            </a:r>
            <a:r>
              <a:rPr lang="en-US" sz="2400" i="1" dirty="0" err="1">
                <a:sym typeface="Wingdings" panose="05000000000000000000" pitchFamily="2" charset="2"/>
              </a:rPr>
              <a:t>CalAmp</a:t>
            </a:r>
            <a:r>
              <a:rPr lang="en-US" sz="2400" i="1" dirty="0">
                <a:sym typeface="Wingdings" panose="05000000000000000000" pitchFamily="2" charset="2"/>
              </a:rPr>
              <a:t> Corp., et al.</a:t>
            </a:r>
            <a:r>
              <a:rPr lang="en-US" sz="2400" dirty="0">
                <a:sym typeface="Wingdings" panose="05000000000000000000" pitchFamily="2" charset="2"/>
              </a:rPr>
              <a:t>, Case No. 24-11136 (LSS) (</a:t>
            </a:r>
            <a:r>
              <a:rPr lang="en-US" sz="2400" dirty="0" err="1">
                <a:sym typeface="Wingdings" panose="05000000000000000000" pitchFamily="2" charset="2"/>
              </a:rPr>
              <a:t>Bankr</a:t>
            </a:r>
            <a:r>
              <a:rPr lang="en-US" sz="2400" dirty="0">
                <a:sym typeface="Wingdings" panose="05000000000000000000" pitchFamily="2" charset="2"/>
              </a:rPr>
              <a:t>. D. Del. July 11, 2024); </a:t>
            </a:r>
            <a:r>
              <a:rPr lang="en-US" sz="2400" i="1" dirty="0">
                <a:effectLst/>
              </a:rPr>
              <a:t>Number Holdings, In</a:t>
            </a:r>
            <a:r>
              <a:rPr lang="en-US" sz="2400" b="0" i="1" dirty="0">
                <a:effectLst/>
              </a:rPr>
              <a:t>c. (“The 99 Store”)</a:t>
            </a:r>
            <a:r>
              <a:rPr lang="en-US" sz="2400" b="0" i="0" dirty="0">
                <a:effectLst/>
              </a:rPr>
              <a:t>, Case No. 24-10719</a:t>
            </a:r>
            <a:r>
              <a:rPr lang="en-US" sz="2400" dirty="0">
                <a:sym typeface="Wingdings" panose="05000000000000000000" pitchFamily="2" charset="2"/>
              </a:rPr>
              <a:t> </a:t>
            </a:r>
            <a:r>
              <a:rPr lang="en-US" sz="2400" b="0" i="0" dirty="0">
                <a:effectLst/>
              </a:rPr>
              <a:t>(JKS) </a:t>
            </a:r>
            <a:r>
              <a:rPr lang="en-US" sz="2400" dirty="0">
                <a:sym typeface="Wingdings" panose="05000000000000000000" pitchFamily="2" charset="2"/>
              </a:rPr>
              <a:t>(</a:t>
            </a:r>
            <a:r>
              <a:rPr lang="en-US" sz="2400" dirty="0" err="1">
                <a:sym typeface="Wingdings" panose="05000000000000000000" pitchFamily="2" charset="2"/>
              </a:rPr>
              <a:t>Bankr</a:t>
            </a:r>
            <a:r>
              <a:rPr lang="en-US" sz="2400" dirty="0">
                <a:sym typeface="Wingdings" panose="05000000000000000000" pitchFamily="2" charset="2"/>
              </a:rPr>
              <a:t>. D. Del.).</a:t>
            </a:r>
          </a:p>
          <a:p>
            <a:pPr marL="800100" lvl="1" indent="-342900">
              <a:lnSpc>
                <a:spcPct val="115000"/>
              </a:lnSpc>
              <a:spcAft>
                <a:spcPts val="800"/>
              </a:spcAft>
              <a:buFont typeface="Arial" panose="020B0604020202020204" pitchFamily="34" charset="0"/>
              <a:buChar char="•"/>
              <a:tabLst>
                <a:tab pos="457200" algn="l"/>
              </a:tabLst>
            </a:pPr>
            <a:r>
              <a:rPr lang="en-US" sz="2400" u="sng" dirty="0">
                <a:sym typeface="Wingdings" panose="05000000000000000000" pitchFamily="2" charset="2"/>
              </a:rPr>
              <a:t>5</a:t>
            </a:r>
            <a:r>
              <a:rPr lang="en-US" sz="2400" u="sng" baseline="30000" dirty="0">
                <a:sym typeface="Wingdings" panose="05000000000000000000" pitchFamily="2" charset="2"/>
              </a:rPr>
              <a:t>th</a:t>
            </a:r>
            <a:r>
              <a:rPr lang="en-US" sz="2400" u="sng" dirty="0">
                <a:sym typeface="Wingdings" panose="05000000000000000000" pitchFamily="2" charset="2"/>
              </a:rPr>
              <a:t> Circuit</a:t>
            </a:r>
            <a:r>
              <a:rPr lang="en-US" sz="2400" dirty="0">
                <a:sym typeface="Wingdings" panose="05000000000000000000" pitchFamily="2" charset="2"/>
              </a:rPr>
              <a:t>  continues to allow opt-outs.  </a:t>
            </a:r>
            <a:r>
              <a:rPr lang="en-US" sz="2400" i="1" dirty="0">
                <a:sym typeface="Wingdings" panose="05000000000000000000" pitchFamily="2" charset="2"/>
              </a:rPr>
              <a:t>See, e.g.</a:t>
            </a:r>
            <a:r>
              <a:rPr lang="en-US" sz="2400" dirty="0">
                <a:sym typeface="Wingdings" panose="05000000000000000000" pitchFamily="2" charset="2"/>
              </a:rPr>
              <a:t>, </a:t>
            </a:r>
            <a:r>
              <a:rPr lang="en-US" sz="2400" b="0" i="1" strike="noStrike" dirty="0">
                <a:effectLst/>
              </a:rPr>
              <a:t>Vroom, Inc</a:t>
            </a:r>
            <a:r>
              <a:rPr lang="en-US" sz="2400" b="0" i="1" dirty="0">
                <a:effectLst/>
              </a:rPr>
              <a:t>.</a:t>
            </a:r>
            <a:r>
              <a:rPr lang="en-US" sz="2400" b="0" i="0" dirty="0">
                <a:effectLst/>
              </a:rPr>
              <a:t>, Case No. 24-90571 (CML) (</a:t>
            </a:r>
            <a:r>
              <a:rPr lang="en-US" sz="2400" b="0" i="0" dirty="0" err="1">
                <a:effectLst/>
              </a:rPr>
              <a:t>Bankr</a:t>
            </a:r>
            <a:r>
              <a:rPr lang="en-US" sz="2400" b="0" i="0" dirty="0">
                <a:effectLst/>
              </a:rPr>
              <a:t>. S.D. Tex. Jan. 8, 2025)</a:t>
            </a:r>
            <a:r>
              <a:rPr lang="en-US" sz="2400" dirty="0">
                <a:sym typeface="Wingdings" panose="05000000000000000000" pitchFamily="2" charset="2"/>
              </a:rPr>
              <a:t>;</a:t>
            </a:r>
            <a:r>
              <a:rPr lang="en-US" sz="2400" b="0" i="0" u="none" strike="noStrike" dirty="0">
                <a:effectLst/>
              </a:rPr>
              <a:t> </a:t>
            </a:r>
            <a:r>
              <a:rPr lang="en-US" sz="2400" b="0" i="1" strike="noStrike" dirty="0">
                <a:effectLst/>
              </a:rPr>
              <a:t>Digital Media Solutions, Inc.</a:t>
            </a:r>
            <a:r>
              <a:rPr lang="en-US" sz="2400" b="0" i="0" dirty="0">
                <a:effectLst/>
              </a:rPr>
              <a:t>, Case No. 24-90468 (ARP) (</a:t>
            </a:r>
            <a:r>
              <a:rPr lang="en-US" sz="2400" b="0" i="0" dirty="0" err="1">
                <a:effectLst/>
              </a:rPr>
              <a:t>Bankr</a:t>
            </a:r>
            <a:r>
              <a:rPr lang="en-US" sz="2400" b="0" i="0" dirty="0">
                <a:effectLst/>
              </a:rPr>
              <a:t>. S.D. Tex. Jan. 15, 2025).</a:t>
            </a:r>
            <a:endParaRPr lang="en-US" sz="2400" b="0" i="0" dirty="0">
              <a:effectLst/>
              <a:highlight>
                <a:srgbClr val="FFFF00"/>
              </a:highlight>
            </a:endParaRPr>
          </a:p>
          <a:p>
            <a:pPr marL="342900" indent="-342900">
              <a:lnSpc>
                <a:spcPct val="115000"/>
              </a:lnSpc>
              <a:spcAft>
                <a:spcPts val="800"/>
              </a:spcAft>
              <a:buFont typeface="Arial" panose="020B0604020202020204" pitchFamily="34" charset="0"/>
              <a:buChar char="•"/>
              <a:tabLst>
                <a:tab pos="457200" algn="l"/>
              </a:tabLst>
            </a:pPr>
            <a:r>
              <a:rPr lang="en-US" sz="2400" dirty="0"/>
              <a:t>What happens to historical cases?  </a:t>
            </a:r>
            <a:r>
              <a:rPr lang="en-US" sz="2400" i="1" dirty="0"/>
              <a:t>See, e.g.</a:t>
            </a:r>
            <a:r>
              <a:rPr lang="en-US" sz="2400" dirty="0"/>
              <a:t>, </a:t>
            </a:r>
            <a:r>
              <a:rPr lang="en-US" sz="2400" b="0" i="1" dirty="0">
                <a:solidFill>
                  <a:srgbClr val="000000"/>
                </a:solidFill>
                <a:effectLst/>
              </a:rPr>
              <a:t>In re BSA</a:t>
            </a:r>
            <a:r>
              <a:rPr lang="en-US" sz="2400" b="0" i="0" dirty="0">
                <a:solidFill>
                  <a:srgbClr val="000000"/>
                </a:solidFill>
                <a:effectLst/>
              </a:rPr>
              <a:t>, No. 23-1664, 2025 U.S. App. LEXIS 11472 (3d Cir. May 13, 2025).</a:t>
            </a:r>
            <a:endParaRPr lang="en-US" sz="2400" b="0" i="0" dirty="0">
              <a:solidFill>
                <a:srgbClr val="000000"/>
              </a:solidFill>
              <a:effectLst/>
              <a:highlight>
                <a:srgbClr val="FFFF00"/>
              </a:highlight>
            </a:endParaRPr>
          </a:p>
          <a:p>
            <a:pPr marL="342900" indent="-342900">
              <a:lnSpc>
                <a:spcPct val="115000"/>
              </a:lnSpc>
              <a:spcAft>
                <a:spcPts val="800"/>
              </a:spcAft>
              <a:buFont typeface="Arial" panose="020B0604020202020204" pitchFamily="34" charset="0"/>
              <a:buChar char="•"/>
              <a:tabLst>
                <a:tab pos="457200" algn="l"/>
              </a:tabLst>
            </a:pPr>
            <a:r>
              <a:rPr lang="en-US" sz="2400" dirty="0"/>
              <a:t>Which claims are property of the estate? </a:t>
            </a:r>
            <a:r>
              <a:rPr lang="en-US" sz="2400" i="1" dirty="0"/>
              <a:t>See, e.g.</a:t>
            </a:r>
            <a:r>
              <a:rPr lang="en-US" sz="2400" dirty="0"/>
              <a:t>, </a:t>
            </a:r>
            <a:r>
              <a:rPr lang="en-US" sz="2400" b="0" i="1" dirty="0" err="1">
                <a:solidFill>
                  <a:srgbClr val="000000"/>
                </a:solidFill>
                <a:effectLst/>
              </a:rPr>
              <a:t>Emoral</a:t>
            </a:r>
            <a:r>
              <a:rPr lang="en-US" sz="2400" b="0" i="1" dirty="0">
                <a:solidFill>
                  <a:srgbClr val="000000"/>
                </a:solidFill>
                <a:effectLst/>
              </a:rPr>
              <a:t>, Inc. v. Diacetyl (In re </a:t>
            </a:r>
            <a:r>
              <a:rPr lang="en-US" sz="2400" b="0" i="1" dirty="0" err="1">
                <a:solidFill>
                  <a:srgbClr val="000000"/>
                </a:solidFill>
                <a:effectLst/>
              </a:rPr>
              <a:t>Emoral</a:t>
            </a:r>
            <a:r>
              <a:rPr lang="en-US" sz="2400" b="0" i="1" dirty="0">
                <a:solidFill>
                  <a:srgbClr val="000000"/>
                </a:solidFill>
                <a:effectLst/>
              </a:rPr>
              <a:t>, Inc.)</a:t>
            </a:r>
            <a:r>
              <a:rPr lang="en-US" sz="2400" b="0" i="0" dirty="0">
                <a:solidFill>
                  <a:srgbClr val="000000"/>
                </a:solidFill>
                <a:effectLst/>
              </a:rPr>
              <a:t>, 740 F.3d 875 (3d Cir. 2014).</a:t>
            </a:r>
            <a:endParaRPr lang="en-US" sz="2400" b="0" i="0" dirty="0">
              <a:solidFill>
                <a:srgbClr val="000000"/>
              </a:solidFill>
              <a:effectLst/>
              <a:highlight>
                <a:srgbClr val="FFFF00"/>
              </a:highlight>
            </a:endParaRPr>
          </a:p>
          <a:p>
            <a:pPr marL="342900" indent="-342900">
              <a:lnSpc>
                <a:spcPct val="115000"/>
              </a:lnSpc>
              <a:spcAft>
                <a:spcPts val="800"/>
              </a:spcAft>
              <a:buFont typeface="Arial" panose="020B0604020202020204" pitchFamily="34" charset="0"/>
              <a:buChar char="•"/>
              <a:tabLst>
                <a:tab pos="457200" algn="l"/>
              </a:tabLst>
            </a:pPr>
            <a:r>
              <a:rPr lang="en-US" sz="2400" dirty="0"/>
              <a:t>Chapter 15 recognition?</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2FA0F799-3F02-C785-7D44-F5CD36D3AB60}"/>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What’s left after Purdue?</a:t>
            </a:r>
          </a:p>
        </p:txBody>
      </p:sp>
    </p:spTree>
    <p:extLst>
      <p:ext uri="{BB962C8B-B14F-4D97-AF65-F5344CB8AC3E}">
        <p14:creationId xmlns:p14="http://schemas.microsoft.com/office/powerpoint/2010/main" val="34507806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3">
            <a:extLst>
              <a:ext uri="{FF2B5EF4-FFF2-40B4-BE49-F238E27FC236}">
                <a16:creationId xmlns:a16="http://schemas.microsoft.com/office/drawing/2014/main" id="{DD4C857E-A405-3C10-917E-78A5697BA61A}"/>
              </a:ext>
            </a:extLst>
          </p:cNvPr>
          <p:cNvSpPr txBox="1"/>
          <p:nvPr/>
        </p:nvSpPr>
        <p:spPr>
          <a:xfrm>
            <a:off x="1039906" y="2096484"/>
            <a:ext cx="8423153" cy="461665"/>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Plan Overview</a:t>
            </a:r>
          </a:p>
        </p:txBody>
      </p:sp>
      <p:sp>
        <p:nvSpPr>
          <p:cNvPr id="15" name="TextBox 7">
            <a:extLst>
              <a:ext uri="{FF2B5EF4-FFF2-40B4-BE49-F238E27FC236}">
                <a16:creationId xmlns:a16="http://schemas.microsoft.com/office/drawing/2014/main" id="{2EB960BF-4111-000C-169B-927494EFC39E}"/>
              </a:ext>
            </a:extLst>
          </p:cNvPr>
          <p:cNvSpPr txBox="1"/>
          <p:nvPr/>
        </p:nvSpPr>
        <p:spPr>
          <a:xfrm>
            <a:off x="833718" y="2702810"/>
            <a:ext cx="9677400" cy="3595856"/>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Resolved over 82,000 abuse claims ($2.4 B – $3.6 B).</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Contained nonconsensual third-party releases.</a:t>
            </a:r>
          </a:p>
          <a:p>
            <a:pPr marL="342900" marR="0" lvl="0" indent="-342900">
              <a:lnSpc>
                <a:spcPct val="115000"/>
              </a:lnSpc>
              <a:spcAft>
                <a:spcPts val="800"/>
              </a:spcAft>
              <a:buFont typeface="Arial" panose="020B0604020202020204" pitchFamily="34" charset="0"/>
              <a:buChar char="•"/>
              <a:tabLst>
                <a:tab pos="457200" algn="l"/>
              </a:tabLst>
            </a:pPr>
            <a:r>
              <a:rPr lang="en-US" sz="2400" b="1" kern="100" dirty="0">
                <a:effectLst/>
                <a:latin typeface="Arial" panose="020B0604020202020204" pitchFamily="34" charset="0"/>
                <a:ea typeface="Calibri" panose="020F0502020204030204" pitchFamily="34" charset="0"/>
                <a:cs typeface="Arial" panose="020B0604020202020204" pitchFamily="34" charset="0"/>
              </a:rPr>
              <a:t>§ 363 Insurance Buyback </a:t>
            </a:r>
            <a:r>
              <a:rPr lang="en-US" sz="2400" kern="1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400" kern="100" dirty="0">
                <a:effectLst/>
                <a:latin typeface="Arial" panose="020B0604020202020204" pitchFamily="34" charset="0"/>
                <a:ea typeface="Calibri" panose="020F0502020204030204" pitchFamily="34" charset="0"/>
                <a:cs typeface="Arial" panose="020B0604020202020204" pitchFamily="34" charset="0"/>
              </a:rPr>
              <a:t>insurers paid $1.6 B to repurchase their insurance policies and receive releases.</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1FCBA026-5085-3E62-0C24-3FCBAFDE57FA}"/>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Historical Cases: Boy Scouts</a:t>
            </a:r>
          </a:p>
        </p:txBody>
      </p:sp>
      <p:graphicFrame>
        <p:nvGraphicFramePr>
          <p:cNvPr id="4" name="Table 3">
            <a:extLst>
              <a:ext uri="{FF2B5EF4-FFF2-40B4-BE49-F238E27FC236}">
                <a16:creationId xmlns:a16="http://schemas.microsoft.com/office/drawing/2014/main" id="{3E29BDC9-DCAA-D6BA-3EB3-B650CA794373}"/>
              </a:ext>
            </a:extLst>
          </p:cNvPr>
          <p:cNvGraphicFramePr>
            <a:graphicFrameLocks noGrp="1"/>
          </p:cNvGraphicFramePr>
          <p:nvPr>
            <p:extLst>
              <p:ext uri="{D42A27DB-BD31-4B8C-83A1-F6EECF244321}">
                <p14:modId xmlns:p14="http://schemas.microsoft.com/office/powerpoint/2010/main" val="2888597165"/>
              </p:ext>
            </p:extLst>
          </p:nvPr>
        </p:nvGraphicFramePr>
        <p:xfrm>
          <a:off x="10511118" y="2835064"/>
          <a:ext cx="7260357" cy="5952385"/>
        </p:xfrm>
        <a:graphic>
          <a:graphicData uri="http://schemas.openxmlformats.org/drawingml/2006/table">
            <a:tbl>
              <a:tblPr firstRow="1" bandRow="1">
                <a:tableStyleId>{5C22544A-7EE6-4342-B048-85BDC9FD1C3A}</a:tableStyleId>
              </a:tblPr>
              <a:tblGrid>
                <a:gridCol w="1691690">
                  <a:extLst>
                    <a:ext uri="{9D8B030D-6E8A-4147-A177-3AD203B41FA5}">
                      <a16:colId xmlns:a16="http://schemas.microsoft.com/office/drawing/2014/main" val="2969898027"/>
                    </a:ext>
                  </a:extLst>
                </a:gridCol>
                <a:gridCol w="5568667">
                  <a:extLst>
                    <a:ext uri="{9D8B030D-6E8A-4147-A177-3AD203B41FA5}">
                      <a16:colId xmlns:a16="http://schemas.microsoft.com/office/drawing/2014/main" val="929033980"/>
                    </a:ext>
                  </a:extLst>
                </a:gridCol>
              </a:tblGrid>
              <a:tr h="466426">
                <a:tc>
                  <a:txBody>
                    <a:bodyPr/>
                    <a:lstStyle/>
                    <a:p>
                      <a:pPr algn="ctr"/>
                      <a:r>
                        <a:rPr lang="en-US" sz="1600" dirty="0"/>
                        <a:t>Date</a:t>
                      </a:r>
                    </a:p>
                  </a:txBody>
                  <a:tcPr marL="45720" marR="45720" anchor="ctr"/>
                </a:tc>
                <a:tc>
                  <a:txBody>
                    <a:bodyPr/>
                    <a:lstStyle/>
                    <a:p>
                      <a:pPr algn="ctr"/>
                      <a:r>
                        <a:rPr lang="en-US" sz="1600" dirty="0"/>
                        <a:t>Event</a:t>
                      </a:r>
                    </a:p>
                  </a:txBody>
                  <a:tcPr marL="45720" marR="45720" anchor="ctr"/>
                </a:tc>
                <a:extLst>
                  <a:ext uri="{0D108BD9-81ED-4DB2-BD59-A6C34878D82A}">
                    <a16:rowId xmlns:a16="http://schemas.microsoft.com/office/drawing/2014/main" val="221925757"/>
                  </a:ext>
                </a:extLst>
              </a:tr>
              <a:tr h="609551">
                <a:tc>
                  <a:txBody>
                    <a:bodyPr/>
                    <a:lstStyle/>
                    <a:p>
                      <a:r>
                        <a:rPr lang="en-US" sz="1600" dirty="0"/>
                        <a:t>02.18.2020</a:t>
                      </a:r>
                    </a:p>
                  </a:txBody>
                  <a:tcPr marL="45720" marR="45720" anchor="ctr"/>
                </a:tc>
                <a:tc>
                  <a:txBody>
                    <a:bodyPr/>
                    <a:lstStyle/>
                    <a:p>
                      <a:r>
                        <a:rPr lang="en-US" sz="1600" dirty="0"/>
                        <a:t>Boy Scouts (“</a:t>
                      </a:r>
                      <a:r>
                        <a:rPr lang="en-US" sz="1600" u="sng" dirty="0"/>
                        <a:t>BSA</a:t>
                      </a:r>
                      <a:r>
                        <a:rPr lang="en-US" sz="1600" dirty="0"/>
                        <a:t>”) petition date</a:t>
                      </a:r>
                    </a:p>
                  </a:txBody>
                  <a:tcPr marL="45720" marR="45720" anchor="ctr"/>
                </a:tc>
                <a:extLst>
                  <a:ext uri="{0D108BD9-81ED-4DB2-BD59-A6C34878D82A}">
                    <a16:rowId xmlns:a16="http://schemas.microsoft.com/office/drawing/2014/main" val="2898086834"/>
                  </a:ext>
                </a:extLst>
              </a:tr>
              <a:tr h="609551">
                <a:tc>
                  <a:txBody>
                    <a:bodyPr/>
                    <a:lstStyle/>
                    <a:p>
                      <a:r>
                        <a:rPr lang="en-US" sz="1600" b="1" dirty="0"/>
                        <a:t>09.08.2022</a:t>
                      </a:r>
                    </a:p>
                  </a:txBody>
                  <a:tcPr marL="45720" marR="45720" anchor="ctr"/>
                </a:tc>
                <a:tc>
                  <a:txBody>
                    <a:bodyPr/>
                    <a:lstStyle/>
                    <a:p>
                      <a:r>
                        <a:rPr lang="en-US" sz="1600" dirty="0"/>
                        <a:t>BSA </a:t>
                      </a:r>
                      <a:r>
                        <a:rPr lang="en-US" sz="1600" b="1" dirty="0"/>
                        <a:t>plan confirmed</a:t>
                      </a:r>
                      <a:r>
                        <a:rPr lang="en-US" sz="1600" dirty="0"/>
                        <a:t> by BK court</a:t>
                      </a:r>
                    </a:p>
                  </a:txBody>
                  <a:tcPr marL="45720" marR="45720" anchor="ctr"/>
                </a:tc>
                <a:extLst>
                  <a:ext uri="{0D108BD9-81ED-4DB2-BD59-A6C34878D82A}">
                    <a16:rowId xmlns:a16="http://schemas.microsoft.com/office/drawing/2014/main" val="3630767671"/>
                  </a:ext>
                </a:extLst>
              </a:tr>
              <a:tr h="609551">
                <a:tc>
                  <a:txBody>
                    <a:bodyPr/>
                    <a:lstStyle/>
                    <a:p>
                      <a:r>
                        <a:rPr lang="en-US" sz="1600" dirty="0"/>
                        <a:t>03.28.2023</a:t>
                      </a:r>
                    </a:p>
                  </a:txBody>
                  <a:tcPr marL="45720" marR="45720" anchor="ctr"/>
                </a:tc>
                <a:tc>
                  <a:txBody>
                    <a:bodyPr/>
                    <a:lstStyle/>
                    <a:p>
                      <a:r>
                        <a:rPr lang="en-US" sz="1600" dirty="0"/>
                        <a:t>Conf. affirmed by DC (stay denied)</a:t>
                      </a:r>
                    </a:p>
                  </a:txBody>
                  <a:tcPr marL="45720" marR="45720" anchor="ctr"/>
                </a:tc>
                <a:extLst>
                  <a:ext uri="{0D108BD9-81ED-4DB2-BD59-A6C34878D82A}">
                    <a16:rowId xmlns:a16="http://schemas.microsoft.com/office/drawing/2014/main" val="2178151025"/>
                  </a:ext>
                </a:extLst>
              </a:tr>
              <a:tr h="609551">
                <a:tc>
                  <a:txBody>
                    <a:bodyPr/>
                    <a:lstStyle/>
                    <a:p>
                      <a:r>
                        <a:rPr lang="en-US" sz="1600" b="1" dirty="0"/>
                        <a:t>04.19.2023</a:t>
                      </a:r>
                    </a:p>
                  </a:txBody>
                  <a:tcPr marL="45720" marR="45720" anchor="ctr"/>
                </a:tc>
                <a:tc>
                  <a:txBody>
                    <a:bodyPr/>
                    <a:lstStyle/>
                    <a:p>
                      <a:r>
                        <a:rPr lang="en-US" sz="1600" dirty="0"/>
                        <a:t>BSA</a:t>
                      </a:r>
                      <a:r>
                        <a:rPr lang="en-US" sz="1600" b="1" dirty="0"/>
                        <a:t> plan effective</a:t>
                      </a:r>
                      <a:r>
                        <a:rPr lang="en-US" sz="1600" dirty="0"/>
                        <a:t> date (CA3 denies stay)</a:t>
                      </a:r>
                    </a:p>
                  </a:txBody>
                  <a:tcPr marL="45720" marR="45720" anchor="ctr"/>
                </a:tc>
                <a:extLst>
                  <a:ext uri="{0D108BD9-81ED-4DB2-BD59-A6C34878D82A}">
                    <a16:rowId xmlns:a16="http://schemas.microsoft.com/office/drawing/2014/main" val="60461919"/>
                  </a:ext>
                </a:extLst>
              </a:tr>
              <a:tr h="609551">
                <a:tc>
                  <a:txBody>
                    <a:bodyPr/>
                    <a:lstStyle/>
                    <a:p>
                      <a:r>
                        <a:rPr lang="en-US" sz="1600" dirty="0"/>
                        <a:t>08.10.2023</a:t>
                      </a:r>
                    </a:p>
                  </a:txBody>
                  <a:tcPr marL="45720" marR="45720" anchor="ctr"/>
                </a:tc>
                <a:tc>
                  <a:txBody>
                    <a:bodyPr/>
                    <a:lstStyle/>
                    <a:p>
                      <a:r>
                        <a:rPr lang="en-US" sz="1600" i="1" dirty="0"/>
                        <a:t>Certiorari </a:t>
                      </a:r>
                      <a:r>
                        <a:rPr lang="en-US" sz="1600" i="0" dirty="0"/>
                        <a:t>granted in </a:t>
                      </a:r>
                      <a:r>
                        <a:rPr lang="en-US" sz="1600" i="1" dirty="0"/>
                        <a:t>Purdue</a:t>
                      </a:r>
                    </a:p>
                  </a:txBody>
                  <a:tcPr marL="45720" marR="45720" anchor="ctr"/>
                </a:tc>
                <a:extLst>
                  <a:ext uri="{0D108BD9-81ED-4DB2-BD59-A6C34878D82A}">
                    <a16:rowId xmlns:a16="http://schemas.microsoft.com/office/drawing/2014/main" val="2465614044"/>
                  </a:ext>
                </a:extLst>
              </a:tr>
              <a:tr h="609551">
                <a:tc>
                  <a:txBody>
                    <a:bodyPr/>
                    <a:lstStyle/>
                    <a:p>
                      <a:r>
                        <a:rPr lang="en-US" sz="1600" dirty="0"/>
                        <a:t>02.22.2024</a:t>
                      </a:r>
                    </a:p>
                  </a:txBody>
                  <a:tcPr marL="45720" marR="45720" anchor="ctr"/>
                </a:tc>
                <a:tc>
                  <a:txBody>
                    <a:bodyPr/>
                    <a:lstStyle/>
                    <a:p>
                      <a:r>
                        <a:rPr lang="en-US" sz="1600" dirty="0"/>
                        <a:t>SCOTUS denies stay pending BSA appeal</a:t>
                      </a:r>
                    </a:p>
                  </a:txBody>
                  <a:tcPr marL="45720" marR="45720" anchor="ctr"/>
                </a:tc>
                <a:extLst>
                  <a:ext uri="{0D108BD9-81ED-4DB2-BD59-A6C34878D82A}">
                    <a16:rowId xmlns:a16="http://schemas.microsoft.com/office/drawing/2014/main" val="3392459556"/>
                  </a:ext>
                </a:extLst>
              </a:tr>
              <a:tr h="609551">
                <a:tc>
                  <a:txBody>
                    <a:bodyPr/>
                    <a:lstStyle/>
                    <a:p>
                      <a:r>
                        <a:rPr lang="en-US" sz="1600" b="1" dirty="0"/>
                        <a:t>06.27.2024</a:t>
                      </a:r>
                    </a:p>
                  </a:txBody>
                  <a:tcPr marL="45720" marR="45720" anchor="ctr"/>
                </a:tc>
                <a:tc>
                  <a:txBody>
                    <a:bodyPr/>
                    <a:lstStyle/>
                    <a:p>
                      <a:r>
                        <a:rPr lang="en-US" sz="1600" i="0" dirty="0"/>
                        <a:t>SCOTUS issues </a:t>
                      </a:r>
                      <a:r>
                        <a:rPr lang="en-US" sz="1600" b="1" i="1" dirty="0"/>
                        <a:t>Purdue</a:t>
                      </a:r>
                      <a:r>
                        <a:rPr lang="en-US" sz="1600" b="1" i="0" dirty="0"/>
                        <a:t> decision</a:t>
                      </a:r>
                    </a:p>
                  </a:txBody>
                  <a:tcPr marL="45720" marR="45720" anchor="ctr"/>
                </a:tc>
                <a:extLst>
                  <a:ext uri="{0D108BD9-81ED-4DB2-BD59-A6C34878D82A}">
                    <a16:rowId xmlns:a16="http://schemas.microsoft.com/office/drawing/2014/main" val="58564564"/>
                  </a:ext>
                </a:extLst>
              </a:tr>
              <a:tr h="609551">
                <a:tc>
                  <a:txBody>
                    <a:bodyPr/>
                    <a:lstStyle/>
                    <a:p>
                      <a:r>
                        <a:rPr lang="en-US" sz="1600" dirty="0"/>
                        <a:t>11.06.2024</a:t>
                      </a:r>
                    </a:p>
                  </a:txBody>
                  <a:tcPr marL="45720" marR="45720" anchor="ctr"/>
                </a:tc>
                <a:tc>
                  <a:txBody>
                    <a:bodyPr/>
                    <a:lstStyle/>
                    <a:p>
                      <a:r>
                        <a:rPr lang="en-US" sz="1600" dirty="0"/>
                        <a:t>CA3 hears oral argument in BSA</a:t>
                      </a:r>
                    </a:p>
                  </a:txBody>
                  <a:tcPr marL="45720" marR="45720" anchor="ctr"/>
                </a:tc>
                <a:extLst>
                  <a:ext uri="{0D108BD9-81ED-4DB2-BD59-A6C34878D82A}">
                    <a16:rowId xmlns:a16="http://schemas.microsoft.com/office/drawing/2014/main" val="3851648824"/>
                  </a:ext>
                </a:extLst>
              </a:tr>
              <a:tr h="609551">
                <a:tc>
                  <a:txBody>
                    <a:bodyPr/>
                    <a:lstStyle/>
                    <a:p>
                      <a:r>
                        <a:rPr lang="en-US" sz="1600" dirty="0"/>
                        <a:t>05.13.2025</a:t>
                      </a:r>
                    </a:p>
                  </a:txBody>
                  <a:tcPr marL="45720" marR="45720" anchor="ctr"/>
                </a:tc>
                <a:tc>
                  <a:txBody>
                    <a:bodyPr/>
                    <a:lstStyle/>
                    <a:p>
                      <a:r>
                        <a:rPr lang="en-US" sz="1600" dirty="0"/>
                        <a:t>CA3 issues </a:t>
                      </a:r>
                      <a:r>
                        <a:rPr lang="en-US" sz="1600" i="0" dirty="0"/>
                        <a:t>BSA decision</a:t>
                      </a:r>
                    </a:p>
                  </a:txBody>
                  <a:tcPr marL="45720" marR="45720" anchor="ctr"/>
                </a:tc>
                <a:extLst>
                  <a:ext uri="{0D108BD9-81ED-4DB2-BD59-A6C34878D82A}">
                    <a16:rowId xmlns:a16="http://schemas.microsoft.com/office/drawing/2014/main" val="3340429628"/>
                  </a:ext>
                </a:extLst>
              </a:tr>
            </a:tbl>
          </a:graphicData>
        </a:graphic>
      </p:graphicFrame>
      <p:sp>
        <p:nvSpPr>
          <p:cNvPr id="6" name="TextBox 5">
            <a:extLst>
              <a:ext uri="{FF2B5EF4-FFF2-40B4-BE49-F238E27FC236}">
                <a16:creationId xmlns:a16="http://schemas.microsoft.com/office/drawing/2014/main" id="{1E041B50-AE8F-D0A9-DDE2-BCF9804CD5AA}"/>
              </a:ext>
            </a:extLst>
          </p:cNvPr>
          <p:cNvSpPr txBox="1"/>
          <p:nvPr/>
        </p:nvSpPr>
        <p:spPr>
          <a:xfrm>
            <a:off x="1039905" y="4803874"/>
            <a:ext cx="8423153" cy="461665"/>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CA3 Appeal (post-Purdue)</a:t>
            </a:r>
          </a:p>
        </p:txBody>
      </p:sp>
      <p:sp>
        <p:nvSpPr>
          <p:cNvPr id="7" name="TextBox 7">
            <a:extLst>
              <a:ext uri="{FF2B5EF4-FFF2-40B4-BE49-F238E27FC236}">
                <a16:creationId xmlns:a16="http://schemas.microsoft.com/office/drawing/2014/main" id="{A4D5250C-5941-2E79-5A71-0A49C327D362}"/>
              </a:ext>
            </a:extLst>
          </p:cNvPr>
          <p:cNvSpPr txBox="1"/>
          <p:nvPr/>
        </p:nvSpPr>
        <p:spPr>
          <a:xfrm>
            <a:off x="833718" y="5487351"/>
            <a:ext cx="9677400" cy="5075236"/>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b="1" kern="100" dirty="0">
                <a:effectLst/>
                <a:latin typeface="Arial" panose="020B0604020202020204" pitchFamily="34" charset="0"/>
                <a:ea typeface="Calibri" panose="020F0502020204030204" pitchFamily="34" charset="0"/>
                <a:cs typeface="Arial" panose="020B0604020202020204" pitchFamily="34" charset="0"/>
              </a:rPr>
              <a:t>Claimants</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r>
              <a:rPr lang="en-US" sz="2400" kern="1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400" kern="100" dirty="0">
                <a:effectLst/>
                <a:latin typeface="Arial" panose="020B0604020202020204" pitchFamily="34" charset="0"/>
                <a:ea typeface="Calibri" panose="020F0502020204030204" pitchFamily="34" charset="0"/>
                <a:cs typeface="Arial" panose="020B0604020202020204" pitchFamily="34" charset="0"/>
              </a:rPr>
              <a:t>sought removal of third-party releases.</a:t>
            </a:r>
          </a:p>
          <a:p>
            <a:pPr marL="800100" lvl="1"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Result:  denied as statutorily moot.</a:t>
            </a:r>
          </a:p>
          <a:p>
            <a:pPr marL="800100" lvl="1"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Reasoning:  § 363(m) prohibits unstayed appeal, since releases were key to § 363 Insurance Buyback.</a:t>
            </a:r>
          </a:p>
          <a:p>
            <a:pPr marL="342900" marR="0" lvl="0" indent="-342900">
              <a:lnSpc>
                <a:spcPct val="115000"/>
              </a:lnSpc>
              <a:spcAft>
                <a:spcPts val="800"/>
              </a:spcAft>
              <a:buFont typeface="Arial" panose="020B0604020202020204" pitchFamily="34" charset="0"/>
              <a:buChar char="•"/>
              <a:tabLst>
                <a:tab pos="457200" algn="l"/>
              </a:tabLst>
            </a:pPr>
            <a:r>
              <a:rPr lang="en-US" sz="2400" b="1" kern="100" dirty="0">
                <a:effectLst/>
                <a:latin typeface="Arial" panose="020B0604020202020204" pitchFamily="34" charset="0"/>
                <a:ea typeface="Calibri" panose="020F0502020204030204" pitchFamily="34" charset="0"/>
                <a:cs typeface="Arial" panose="020B0604020202020204" pitchFamily="34" charset="0"/>
              </a:rPr>
              <a:t>Insurers</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r>
              <a:rPr lang="en-US" sz="2400" kern="1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400" kern="100" dirty="0">
                <a:effectLst/>
                <a:latin typeface="Arial" panose="020B0604020202020204" pitchFamily="34" charset="0"/>
                <a:ea typeface="Calibri" panose="020F0502020204030204" pitchFamily="34" charset="0"/>
                <a:cs typeface="Arial" panose="020B0604020202020204" pitchFamily="34" charset="0"/>
              </a:rPr>
              <a:t>sought targeted changes to insurance provisions.</a:t>
            </a:r>
          </a:p>
          <a:p>
            <a:pPr marL="800100" lvl="1"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Result:  reversed re “judgment reduction clause” for insurers.</a:t>
            </a:r>
          </a:p>
          <a:p>
            <a:pPr marL="800100" lvl="1"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Reasoning:  not statutorily moot or equitably moot because targeted relief does not affect validity of sale or scramble plan.</a:t>
            </a: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93943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3">
            <a:extLst>
              <a:ext uri="{FF2B5EF4-FFF2-40B4-BE49-F238E27FC236}">
                <a16:creationId xmlns:a16="http://schemas.microsoft.com/office/drawing/2014/main" id="{DD4C857E-A405-3C10-917E-78A5697BA61A}"/>
              </a:ext>
            </a:extLst>
          </p:cNvPr>
          <p:cNvSpPr txBox="1"/>
          <p:nvPr/>
        </p:nvSpPr>
        <p:spPr>
          <a:xfrm>
            <a:off x="876299" y="1828898"/>
            <a:ext cx="16535400" cy="1200329"/>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Issue </a:t>
            </a:r>
            <a:r>
              <a:rPr lang="en-US" sz="2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400" b="1" dirty="0">
                <a:solidFill>
                  <a:srgbClr val="000000"/>
                </a:solidFill>
                <a:latin typeface="Arial" panose="020B0604020202020204" pitchFamily="34" charset="0"/>
                <a:cs typeface="Arial" panose="020B0604020202020204" pitchFamily="34" charset="0"/>
              </a:rPr>
              <a:t>can a U.S. court approve a nonconsensual third-party release approved in a non-U.S. jurisdiction under chapter 15 of the Bankruptcy Code?</a:t>
            </a:r>
          </a:p>
          <a:p>
            <a:endParaRPr lang="en-US" sz="2400" b="1" dirty="0"/>
          </a:p>
        </p:txBody>
      </p:sp>
      <p:sp>
        <p:nvSpPr>
          <p:cNvPr id="15" name="TextBox 7">
            <a:extLst>
              <a:ext uri="{FF2B5EF4-FFF2-40B4-BE49-F238E27FC236}">
                <a16:creationId xmlns:a16="http://schemas.microsoft.com/office/drawing/2014/main" id="{2EB960BF-4111-000C-169B-927494EFC39E}"/>
              </a:ext>
            </a:extLst>
          </p:cNvPr>
          <p:cNvSpPr txBox="1"/>
          <p:nvPr/>
        </p:nvSpPr>
        <p:spPr>
          <a:xfrm>
            <a:off x="876299" y="3380877"/>
            <a:ext cx="16230600" cy="3139321"/>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 1521(a) – “[U]</a:t>
            </a:r>
            <a:r>
              <a:rPr lang="en-US" sz="2000" kern="100" dirty="0" err="1">
                <a:effectLst/>
                <a:latin typeface="Arial" panose="020B0604020202020204" pitchFamily="34" charset="0"/>
                <a:ea typeface="Calibri" panose="020F0502020204030204" pitchFamily="34" charset="0"/>
                <a:cs typeface="Arial" panose="020B0604020202020204" pitchFamily="34" charset="0"/>
              </a:rPr>
              <a:t>pon</a:t>
            </a:r>
            <a:r>
              <a:rPr lang="en-US" sz="2000" kern="100" dirty="0">
                <a:effectLst/>
                <a:latin typeface="Arial" panose="020B0604020202020204" pitchFamily="34" charset="0"/>
                <a:ea typeface="Calibri" panose="020F0502020204030204" pitchFamily="34" charset="0"/>
                <a:cs typeface="Arial" panose="020B0604020202020204" pitchFamily="34" charset="0"/>
              </a:rPr>
              <a:t> recognition of a foreign proceeding, whether main or nonmain, … the court may… grant any appropriate relief including…</a:t>
            </a:r>
          </a:p>
          <a:p>
            <a:pPr marL="800100" lvl="1" indent="-342900">
              <a:lnSpc>
                <a:spcPct val="115000"/>
              </a:lnSpc>
              <a:spcAft>
                <a:spcPts val="800"/>
              </a:spcAft>
              <a:buFont typeface="Arial" panose="020B0604020202020204" pitchFamily="34" charset="0"/>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(7) granting any additional relief that may be available to a trustee, except for relief available under sections 522, 544, 545, 547, 548, 550, and 724(a).”</a:t>
            </a:r>
          </a:p>
          <a:p>
            <a:pPr marL="342900" marR="0" lvl="0" indent="-342900">
              <a:lnSpc>
                <a:spcPct val="115000"/>
              </a:lnSpc>
              <a:spcAft>
                <a:spcPts val="800"/>
              </a:spcAft>
              <a:buFont typeface="Arial" panose="020B0604020202020204" pitchFamily="34" charset="0"/>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 1506 – “Nothing in this chapter prevents the court from refusing to take an action governed by this chapter if the action would be manifestly contrary to the public policy of the United States.”</a:t>
            </a: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1FCBA026-5085-3E62-0C24-3FCBAFDE57FA}"/>
              </a:ext>
            </a:extLst>
          </p:cNvPr>
          <p:cNvSpPr txBox="1"/>
          <p:nvPr/>
        </p:nvSpPr>
        <p:spPr>
          <a:xfrm>
            <a:off x="838200" y="781516"/>
            <a:ext cx="16933276" cy="553998"/>
          </a:xfrm>
          <a:prstGeom prst="rect">
            <a:avLst/>
          </a:prstGeom>
        </p:spPr>
        <p:txBody>
          <a:bodyPr lIns="0" tIns="0" rIns="0" bIns="0" rtlCol="0" anchor="t">
            <a:spAutoFit/>
          </a:bodyPr>
          <a:lstStyle/>
          <a:p>
            <a:pPr marL="0" marR="0"/>
            <a:r>
              <a:rPr lang="en-US"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Third-Party Non-Consensual Releases in Chapter 15</a:t>
            </a:r>
          </a:p>
        </p:txBody>
      </p:sp>
      <p:sp>
        <p:nvSpPr>
          <p:cNvPr id="4" name="TextBox 3">
            <a:extLst>
              <a:ext uri="{FF2B5EF4-FFF2-40B4-BE49-F238E27FC236}">
                <a16:creationId xmlns:a16="http://schemas.microsoft.com/office/drawing/2014/main" id="{8F51D93D-F689-F62C-DA58-C0F8E2536F88}"/>
              </a:ext>
            </a:extLst>
          </p:cNvPr>
          <p:cNvSpPr txBox="1"/>
          <p:nvPr/>
        </p:nvSpPr>
        <p:spPr>
          <a:xfrm>
            <a:off x="838200" y="2870964"/>
            <a:ext cx="8423153" cy="769441"/>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Standard:</a:t>
            </a:r>
          </a:p>
          <a:p>
            <a:endParaRPr lang="en-US" sz="2400" b="1" dirty="0"/>
          </a:p>
        </p:txBody>
      </p:sp>
      <p:sp>
        <p:nvSpPr>
          <p:cNvPr id="6" name="TextBox 5">
            <a:extLst>
              <a:ext uri="{FF2B5EF4-FFF2-40B4-BE49-F238E27FC236}">
                <a16:creationId xmlns:a16="http://schemas.microsoft.com/office/drawing/2014/main" id="{35E81E86-029B-C735-143A-E1979916D974}"/>
              </a:ext>
            </a:extLst>
          </p:cNvPr>
          <p:cNvSpPr txBox="1"/>
          <p:nvPr/>
        </p:nvSpPr>
        <p:spPr>
          <a:xfrm>
            <a:off x="907675" y="5724763"/>
            <a:ext cx="8423153" cy="400110"/>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Cases</a:t>
            </a:r>
            <a:endParaRPr lang="en-US" sz="2000" b="1" dirty="0"/>
          </a:p>
        </p:txBody>
      </p:sp>
      <p:sp>
        <p:nvSpPr>
          <p:cNvPr id="7" name="TextBox 7">
            <a:extLst>
              <a:ext uri="{FF2B5EF4-FFF2-40B4-BE49-F238E27FC236}">
                <a16:creationId xmlns:a16="http://schemas.microsoft.com/office/drawing/2014/main" id="{96CD6D38-5C5F-0ECB-779B-D778B180CDB7}"/>
              </a:ext>
            </a:extLst>
          </p:cNvPr>
          <p:cNvSpPr txBox="1"/>
          <p:nvPr/>
        </p:nvSpPr>
        <p:spPr>
          <a:xfrm>
            <a:off x="871816" y="6352571"/>
            <a:ext cx="16230600" cy="4831066"/>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Courts in Delaware (</a:t>
            </a:r>
            <a:r>
              <a:rPr lang="en-US" sz="2000" i="1" kern="100" dirty="0">
                <a:effectLst/>
                <a:latin typeface="Arial" panose="020B0604020202020204" pitchFamily="34" charset="0"/>
                <a:ea typeface="Calibri" panose="020F0502020204030204" pitchFamily="34" charset="0"/>
                <a:cs typeface="Arial" panose="020B0604020202020204" pitchFamily="34" charset="0"/>
              </a:rPr>
              <a:t>In re </a:t>
            </a:r>
            <a:r>
              <a:rPr lang="en-US" sz="2000" i="1" kern="100" dirty="0" err="1">
                <a:effectLst/>
                <a:latin typeface="Arial" panose="020B0604020202020204" pitchFamily="34" charset="0"/>
                <a:ea typeface="Calibri" panose="020F0502020204030204" pitchFamily="34" charset="0"/>
                <a:cs typeface="Arial" panose="020B0604020202020204" pitchFamily="34" charset="0"/>
              </a:rPr>
              <a:t>Credito</a:t>
            </a:r>
            <a:r>
              <a:rPr lang="en-US" sz="2000" i="1" kern="100" dirty="0">
                <a:effectLst/>
                <a:latin typeface="Arial" panose="020B0604020202020204" pitchFamily="34" charset="0"/>
                <a:ea typeface="Calibri" panose="020F0502020204030204" pitchFamily="34" charset="0"/>
                <a:cs typeface="Arial" panose="020B0604020202020204" pitchFamily="34" charset="0"/>
              </a:rPr>
              <a:t> Real</a:t>
            </a:r>
            <a:r>
              <a:rPr lang="en-US" sz="2000" kern="100" dirty="0">
                <a:effectLst/>
                <a:latin typeface="Arial" panose="020B0604020202020204" pitchFamily="34" charset="0"/>
                <a:ea typeface="Calibri" panose="020F0502020204030204" pitchFamily="34" charset="0"/>
                <a:cs typeface="Arial" panose="020B0604020202020204" pitchFamily="34" charset="0"/>
              </a:rPr>
              <a:t>) and New York (</a:t>
            </a:r>
            <a:r>
              <a:rPr lang="en-US" sz="2000" i="1" kern="100" dirty="0">
                <a:effectLst/>
                <a:latin typeface="Arial" panose="020B0604020202020204" pitchFamily="34" charset="0"/>
                <a:ea typeface="Calibri" panose="020F0502020204030204" pitchFamily="34" charset="0"/>
                <a:cs typeface="Arial" panose="020B0604020202020204" pitchFamily="34" charset="0"/>
              </a:rPr>
              <a:t>In re </a:t>
            </a:r>
            <a:r>
              <a:rPr lang="en-US" sz="2000" i="1" kern="100" dirty="0" err="1">
                <a:effectLst/>
                <a:latin typeface="Arial" panose="020B0604020202020204" pitchFamily="34" charset="0"/>
                <a:ea typeface="Calibri" panose="020F0502020204030204" pitchFamily="34" charset="0"/>
                <a:cs typeface="Arial" panose="020B0604020202020204" pitchFamily="34" charset="0"/>
              </a:rPr>
              <a:t>Oderbrecht</a:t>
            </a:r>
            <a:r>
              <a:rPr lang="en-US" sz="2000" kern="100" dirty="0">
                <a:effectLst/>
                <a:latin typeface="Arial" panose="020B0604020202020204" pitchFamily="34" charset="0"/>
                <a:ea typeface="Calibri" panose="020F0502020204030204" pitchFamily="34" charset="0"/>
                <a:cs typeface="Arial" panose="020B0604020202020204" pitchFamily="34" charset="0"/>
              </a:rPr>
              <a:t>) recently approved recognition/enforcement of foreign plans with non-consensual third party releases, notwithstanding Purdue.  </a:t>
            </a:r>
            <a:r>
              <a:rPr lang="en-US" sz="2000" i="1" kern="100" dirty="0">
                <a:effectLst/>
                <a:latin typeface="Arial" panose="020B0604020202020204" pitchFamily="34" charset="0"/>
                <a:ea typeface="Calibri" panose="020F0502020204030204" pitchFamily="34" charset="0"/>
                <a:cs typeface="Arial" panose="020B0604020202020204" pitchFamily="34" charset="0"/>
              </a:rPr>
              <a:t>See In re Crédito Real, S.A.B. de C.V., SOFOM, E.N.R.</a:t>
            </a:r>
            <a:r>
              <a:rPr lang="en-US" sz="2000" kern="100" dirty="0">
                <a:effectLst/>
                <a:latin typeface="Arial" panose="020B0604020202020204" pitchFamily="34" charset="0"/>
                <a:ea typeface="Calibri" panose="020F0502020204030204" pitchFamily="34" charset="0"/>
                <a:cs typeface="Arial" panose="020B0604020202020204" pitchFamily="34" charset="0"/>
              </a:rPr>
              <a:t>, No. 25-10208 (TMH), 2025 </a:t>
            </a:r>
            <a:r>
              <a:rPr lang="en-US" sz="2000" kern="100" dirty="0" err="1">
                <a:effectLst/>
                <a:latin typeface="Arial" panose="020B0604020202020204" pitchFamily="34" charset="0"/>
                <a:ea typeface="Calibri" panose="020F0502020204030204" pitchFamily="34" charset="0"/>
                <a:cs typeface="Arial" panose="020B0604020202020204" pitchFamily="34" charset="0"/>
              </a:rPr>
              <a:t>Bankr</a:t>
            </a:r>
            <a:r>
              <a:rPr lang="en-US" sz="2000" kern="100" dirty="0">
                <a:effectLst/>
                <a:latin typeface="Arial" panose="020B0604020202020204" pitchFamily="34" charset="0"/>
                <a:ea typeface="Calibri" panose="020F0502020204030204" pitchFamily="34" charset="0"/>
                <a:cs typeface="Arial" panose="020B0604020202020204" pitchFamily="34" charset="0"/>
              </a:rPr>
              <a:t>. LEXIS 751 (</a:t>
            </a:r>
            <a:r>
              <a:rPr lang="en-US" sz="2000" kern="100" dirty="0" err="1">
                <a:effectLst/>
                <a:latin typeface="Arial" panose="020B0604020202020204" pitchFamily="34" charset="0"/>
                <a:ea typeface="Calibri" panose="020F0502020204030204" pitchFamily="34" charset="0"/>
                <a:cs typeface="Arial" panose="020B0604020202020204" pitchFamily="34" charset="0"/>
              </a:rPr>
              <a:t>Bankr</a:t>
            </a:r>
            <a:r>
              <a:rPr lang="en-US" sz="2000" kern="100" dirty="0">
                <a:effectLst/>
                <a:latin typeface="Arial" panose="020B0604020202020204" pitchFamily="34" charset="0"/>
                <a:ea typeface="Calibri" panose="020F0502020204030204" pitchFamily="34" charset="0"/>
                <a:cs typeface="Arial" panose="020B0604020202020204" pitchFamily="34" charset="0"/>
              </a:rPr>
              <a:t>. D. Del. Apr. 1, 2025); </a:t>
            </a:r>
            <a:r>
              <a:rPr lang="en-US" sz="2000" i="1" kern="100" dirty="0">
                <a:effectLst/>
                <a:latin typeface="Arial" panose="020B0604020202020204" pitchFamily="34" charset="0"/>
                <a:ea typeface="Calibri" panose="020F0502020204030204" pitchFamily="34" charset="0"/>
                <a:cs typeface="Arial" panose="020B0604020202020204" pitchFamily="34" charset="0"/>
              </a:rPr>
              <a:t>In re </a:t>
            </a:r>
            <a:r>
              <a:rPr lang="en-US" sz="2000" i="1" kern="100" dirty="0" err="1">
                <a:effectLst/>
                <a:latin typeface="Arial" panose="020B0604020202020204" pitchFamily="34" charset="0"/>
                <a:ea typeface="Calibri" panose="020F0502020204030204" pitchFamily="34" charset="0"/>
                <a:cs typeface="Arial" panose="020B0604020202020204" pitchFamily="34" charset="0"/>
              </a:rPr>
              <a:t>Engenharia</a:t>
            </a:r>
            <a:r>
              <a:rPr lang="en-US" sz="2000" i="1" kern="100" dirty="0">
                <a:effectLst/>
                <a:latin typeface="Arial" panose="020B0604020202020204" pitchFamily="34" charset="0"/>
                <a:ea typeface="Calibri" panose="020F0502020204030204" pitchFamily="34" charset="0"/>
                <a:cs typeface="Arial" panose="020B0604020202020204" pitchFamily="34" charset="0"/>
              </a:rPr>
              <a:t> (“Odebrecht”)</a:t>
            </a:r>
            <a:r>
              <a:rPr lang="en-US" sz="2000" kern="100" dirty="0">
                <a:effectLst/>
                <a:latin typeface="Arial" panose="020B0604020202020204" pitchFamily="34" charset="0"/>
                <a:ea typeface="Calibri" panose="020F0502020204030204" pitchFamily="34" charset="0"/>
                <a:cs typeface="Arial" panose="020B0604020202020204" pitchFamily="34" charset="0"/>
              </a:rPr>
              <a:t>, No. 25-10482 (MG), 2025 </a:t>
            </a:r>
            <a:r>
              <a:rPr lang="en-US" sz="2000" kern="100" dirty="0" err="1">
                <a:effectLst/>
                <a:latin typeface="Arial" panose="020B0604020202020204" pitchFamily="34" charset="0"/>
                <a:ea typeface="Calibri" panose="020F0502020204030204" pitchFamily="34" charset="0"/>
                <a:cs typeface="Arial" panose="020B0604020202020204" pitchFamily="34" charset="0"/>
              </a:rPr>
              <a:t>Bankr</a:t>
            </a:r>
            <a:r>
              <a:rPr lang="en-US" sz="2000" kern="100" dirty="0">
                <a:effectLst/>
                <a:latin typeface="Arial" panose="020B0604020202020204" pitchFamily="34" charset="0"/>
                <a:ea typeface="Calibri" panose="020F0502020204030204" pitchFamily="34" charset="0"/>
                <a:cs typeface="Arial" panose="020B0604020202020204" pitchFamily="34" charset="0"/>
              </a:rPr>
              <a:t>. LEXIS 990 (</a:t>
            </a:r>
            <a:r>
              <a:rPr lang="en-US" sz="2000" kern="100" dirty="0" err="1">
                <a:effectLst/>
                <a:latin typeface="Arial" panose="020B0604020202020204" pitchFamily="34" charset="0"/>
                <a:ea typeface="Calibri" panose="020F0502020204030204" pitchFamily="34" charset="0"/>
                <a:cs typeface="Arial" panose="020B0604020202020204" pitchFamily="34" charset="0"/>
              </a:rPr>
              <a:t>Bankr</a:t>
            </a:r>
            <a:r>
              <a:rPr lang="en-US" sz="2000" kern="100" dirty="0">
                <a:effectLst/>
                <a:latin typeface="Arial" panose="020B0604020202020204" pitchFamily="34" charset="0"/>
                <a:ea typeface="Calibri" panose="020F0502020204030204" pitchFamily="34" charset="0"/>
                <a:cs typeface="Arial" panose="020B0604020202020204" pitchFamily="34" charset="0"/>
              </a:rPr>
              <a:t>. S.D.N.Y. Apr. 21, 2025).</a:t>
            </a:r>
          </a:p>
          <a:p>
            <a:pPr marL="342900" marR="0" lvl="0" indent="-342900">
              <a:lnSpc>
                <a:spcPct val="115000"/>
              </a:lnSpc>
              <a:spcAft>
                <a:spcPts val="800"/>
              </a:spcAft>
              <a:buFont typeface="Arial" panose="020B0604020202020204" pitchFamily="34" charset="0"/>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Both courts distinguished </a:t>
            </a:r>
            <a:r>
              <a:rPr lang="en-US" sz="2000" i="1" kern="100" dirty="0">
                <a:effectLst/>
                <a:latin typeface="Arial" panose="020B0604020202020204" pitchFamily="34" charset="0"/>
                <a:ea typeface="Calibri" panose="020F0502020204030204" pitchFamily="34" charset="0"/>
                <a:cs typeface="Arial" panose="020B0604020202020204" pitchFamily="34" charset="0"/>
              </a:rPr>
              <a:t>In re Vitro </a:t>
            </a:r>
            <a:r>
              <a:rPr lang="en-US" sz="2000" kern="100" dirty="0">
                <a:effectLst/>
                <a:latin typeface="Arial" panose="020B0604020202020204" pitchFamily="34" charset="0"/>
                <a:ea typeface="Calibri" panose="020F0502020204030204" pitchFamily="34" charset="0"/>
                <a:cs typeface="Arial" panose="020B0604020202020204" pitchFamily="34" charset="0"/>
              </a:rPr>
              <a:t>(5th Cir. 2012), which denied recognition of a Mexican plan with third party releases.</a:t>
            </a:r>
          </a:p>
          <a:p>
            <a:pPr marL="800100" lvl="1" indent="-342900">
              <a:lnSpc>
                <a:spcPct val="115000"/>
              </a:lnSpc>
              <a:spcAft>
                <a:spcPts val="800"/>
              </a:spcAft>
              <a:buFont typeface="Arial" panose="020B0604020202020204" pitchFamily="34" charset="0"/>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While objectors often cite </a:t>
            </a:r>
            <a:r>
              <a:rPr lang="en-US" sz="2000" i="1" kern="100" dirty="0">
                <a:effectLst/>
                <a:latin typeface="Arial" panose="020B0604020202020204" pitchFamily="34" charset="0"/>
                <a:ea typeface="Calibri" panose="020F0502020204030204" pitchFamily="34" charset="0"/>
                <a:cs typeface="Arial" panose="020B0604020202020204" pitchFamily="34" charset="0"/>
              </a:rPr>
              <a:t>Vitro</a:t>
            </a:r>
            <a:r>
              <a:rPr lang="en-US" sz="2000" kern="100" dirty="0">
                <a:effectLst/>
                <a:latin typeface="Arial" panose="020B0604020202020204" pitchFamily="34" charset="0"/>
                <a:ea typeface="Calibri" panose="020F0502020204030204" pitchFamily="34" charset="0"/>
                <a:cs typeface="Arial" panose="020B0604020202020204" pitchFamily="34" charset="0"/>
              </a:rPr>
              <a:t> for support, courts routinely distinguish </a:t>
            </a:r>
            <a:r>
              <a:rPr lang="en-US" sz="2000" i="1" kern="100" dirty="0">
                <a:effectLst/>
                <a:latin typeface="Arial" panose="020B0604020202020204" pitchFamily="34" charset="0"/>
                <a:ea typeface="Calibri" panose="020F0502020204030204" pitchFamily="34" charset="0"/>
                <a:cs typeface="Arial" panose="020B0604020202020204" pitchFamily="34" charset="0"/>
              </a:rPr>
              <a:t>Vitro</a:t>
            </a:r>
            <a:r>
              <a:rPr lang="en-US" sz="2000" kern="100" dirty="0">
                <a:effectLst/>
                <a:latin typeface="Arial" panose="020B0604020202020204" pitchFamily="34" charset="0"/>
                <a:ea typeface="Calibri" panose="020F0502020204030204" pitchFamily="34" charset="0"/>
                <a:cs typeface="Arial" panose="020B0604020202020204" pitchFamily="34" charset="0"/>
              </a:rPr>
              <a:t> based on its unique facts.</a:t>
            </a:r>
          </a:p>
          <a:p>
            <a:pPr marL="800100" lvl="1" indent="-342900">
              <a:lnSpc>
                <a:spcPct val="115000"/>
              </a:lnSpc>
              <a:spcAft>
                <a:spcPts val="800"/>
              </a:spcAft>
              <a:buFont typeface="Arial" panose="020B0604020202020204" pitchFamily="34" charset="0"/>
              <a:buChar char="•"/>
              <a:tabLst>
                <a:tab pos="457200" algn="l"/>
              </a:tabLst>
            </a:pPr>
            <a:r>
              <a:rPr lang="en-US" sz="2000" i="1" kern="100" dirty="0">
                <a:effectLst/>
                <a:latin typeface="Arial" panose="020B0604020202020204" pitchFamily="34" charset="0"/>
                <a:ea typeface="Calibri" panose="020F0502020204030204" pitchFamily="34" charset="0"/>
                <a:cs typeface="Arial" panose="020B0604020202020204" pitchFamily="34" charset="0"/>
              </a:rPr>
              <a:t>Vitro</a:t>
            </a:r>
            <a:r>
              <a:rPr lang="en-US" sz="2000" kern="100" dirty="0">
                <a:effectLst/>
                <a:latin typeface="Arial" panose="020B0604020202020204" pitchFamily="34" charset="0"/>
                <a:ea typeface="Calibri" panose="020F0502020204030204" pitchFamily="34" charset="0"/>
                <a:cs typeface="Arial" panose="020B0604020202020204" pitchFamily="34" charset="0"/>
              </a:rPr>
              <a:t> denied recognition because the foreign plan was crammed up on lenders using “insider voters who only existed by virtue of </a:t>
            </a:r>
            <a:r>
              <a:rPr lang="en-US" sz="2000" i="1" kern="100" dirty="0">
                <a:effectLst/>
                <a:latin typeface="Arial" panose="020B0604020202020204" pitchFamily="34" charset="0"/>
                <a:ea typeface="Calibri" panose="020F0502020204030204" pitchFamily="34" charset="0"/>
                <a:cs typeface="Arial" panose="020B0604020202020204" pitchFamily="34" charset="0"/>
              </a:rPr>
              <a:t>Vitro</a:t>
            </a:r>
            <a:r>
              <a:rPr lang="en-US" sz="2000" kern="100" dirty="0">
                <a:effectLst/>
                <a:latin typeface="Arial" panose="020B0604020202020204" pitchFamily="34" charset="0"/>
                <a:ea typeface="Calibri" panose="020F0502020204030204" pitchFamily="34" charset="0"/>
                <a:cs typeface="Arial" panose="020B0604020202020204" pitchFamily="34" charset="0"/>
              </a:rPr>
              <a:t> reshuffling its financial obligations [with] its subsidiaries.”  701 F.3d 1031, 1067 (5th Cir. 2012).</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712127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379835"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3">
            <a:extLst>
              <a:ext uri="{FF2B5EF4-FFF2-40B4-BE49-F238E27FC236}">
                <a16:creationId xmlns:a16="http://schemas.microsoft.com/office/drawing/2014/main" id="{DD4C857E-A405-3C10-917E-78A5697BA61A}"/>
              </a:ext>
            </a:extLst>
          </p:cNvPr>
          <p:cNvSpPr txBox="1"/>
          <p:nvPr/>
        </p:nvSpPr>
        <p:spPr>
          <a:xfrm>
            <a:off x="1026811" y="2120143"/>
            <a:ext cx="16002000" cy="1200329"/>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Takeaway: </a:t>
            </a:r>
            <a:r>
              <a:rPr lang="en-US" sz="2400" i="1" dirty="0">
                <a:solidFill>
                  <a:srgbClr val="000000"/>
                </a:solidFill>
                <a:latin typeface="Arial" panose="020B0604020202020204" pitchFamily="34" charset="0"/>
                <a:cs typeface="Arial" panose="020B0604020202020204" pitchFamily="34" charset="0"/>
              </a:rPr>
              <a:t>Purdue Pharma </a:t>
            </a:r>
            <a:r>
              <a:rPr lang="en-US" sz="2400" dirty="0">
                <a:solidFill>
                  <a:srgbClr val="000000"/>
                </a:solidFill>
                <a:latin typeface="Arial" panose="020B0604020202020204" pitchFamily="34" charset="0"/>
                <a:cs typeface="Arial" panose="020B0604020202020204" pitchFamily="34" charset="0"/>
              </a:rPr>
              <a:t>does not prohibit chapter 15 recognition or enforcement of a foreign main proceeding containing nonconsensual third-party releases.</a:t>
            </a:r>
          </a:p>
          <a:p>
            <a:endParaRPr lang="en-US" sz="2400" b="1" dirty="0"/>
          </a:p>
        </p:txBody>
      </p:sp>
      <p:sp>
        <p:nvSpPr>
          <p:cNvPr id="15" name="TextBox 7">
            <a:extLst>
              <a:ext uri="{FF2B5EF4-FFF2-40B4-BE49-F238E27FC236}">
                <a16:creationId xmlns:a16="http://schemas.microsoft.com/office/drawing/2014/main" id="{2EB960BF-4111-000C-169B-927494EFC39E}"/>
              </a:ext>
            </a:extLst>
          </p:cNvPr>
          <p:cNvSpPr txBox="1"/>
          <p:nvPr/>
        </p:nvSpPr>
        <p:spPr>
          <a:xfrm>
            <a:off x="1189538" y="3926692"/>
            <a:ext cx="16230600" cy="6876754"/>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On Oct. 6, 2023, </a:t>
            </a:r>
            <a:r>
              <a:rPr lang="en-US" sz="2400" kern="100" dirty="0" err="1">
                <a:effectLst/>
                <a:latin typeface="Arial" panose="020B0604020202020204" pitchFamily="34" charset="0"/>
                <a:ea typeface="Calibri" panose="020F0502020204030204" pitchFamily="34" charset="0"/>
                <a:cs typeface="Arial" panose="020B0604020202020204" pitchFamily="34" charset="0"/>
              </a:rPr>
              <a:t>Credito</a:t>
            </a:r>
            <a:r>
              <a:rPr lang="en-US" sz="2400" kern="100" dirty="0">
                <a:effectLst/>
                <a:latin typeface="Arial" panose="020B0604020202020204" pitchFamily="34" charset="0"/>
                <a:ea typeface="Calibri" panose="020F0502020204030204" pitchFamily="34" charset="0"/>
                <a:cs typeface="Arial" panose="020B0604020202020204" pitchFamily="34" charset="0"/>
              </a:rPr>
              <a:t> Real commenced prepackaged bankruptcy proceedings in Mexico.</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On Aug. 15, 2024, the Mexican court approved </a:t>
            </a:r>
            <a:r>
              <a:rPr lang="en-US" sz="2400" kern="100" dirty="0" err="1">
                <a:effectLst/>
                <a:latin typeface="Arial" panose="020B0604020202020204" pitchFamily="34" charset="0"/>
                <a:ea typeface="Calibri" panose="020F0502020204030204" pitchFamily="34" charset="0"/>
                <a:cs typeface="Arial" panose="020B0604020202020204" pitchFamily="34" charset="0"/>
              </a:rPr>
              <a:t>Credito</a:t>
            </a:r>
            <a:r>
              <a:rPr lang="en-US" sz="2400" kern="100" dirty="0">
                <a:effectLst/>
                <a:latin typeface="Arial" panose="020B0604020202020204" pitchFamily="34" charset="0"/>
                <a:ea typeface="Calibri" panose="020F0502020204030204" pitchFamily="34" charset="0"/>
                <a:cs typeface="Arial" panose="020B0604020202020204" pitchFamily="34" charset="0"/>
              </a:rPr>
              <a:t> Real’s restructuring plan, which included non-consensual third-party releases.</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On Feb. 7, 2025, </a:t>
            </a:r>
            <a:r>
              <a:rPr lang="en-US" sz="2400" kern="100" dirty="0" err="1">
                <a:effectLst/>
                <a:latin typeface="Arial" panose="020B0604020202020204" pitchFamily="34" charset="0"/>
                <a:ea typeface="Calibri" panose="020F0502020204030204" pitchFamily="34" charset="0"/>
                <a:cs typeface="Arial" panose="020B0604020202020204" pitchFamily="34" charset="0"/>
              </a:rPr>
              <a:t>Credito</a:t>
            </a:r>
            <a:r>
              <a:rPr lang="en-US" sz="2400" kern="100" dirty="0">
                <a:effectLst/>
                <a:latin typeface="Arial" panose="020B0604020202020204" pitchFamily="34" charset="0"/>
                <a:ea typeface="Calibri" panose="020F0502020204030204" pitchFamily="34" charset="0"/>
                <a:cs typeface="Arial" panose="020B0604020202020204" pitchFamily="34" charset="0"/>
              </a:rPr>
              <a:t> Real filed a chapter 15 petition in Delaware, seeking recognition and enforcement of its Mexican bankruptcy case as a foreign main proceeding.  </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The United States International Development Finance Corporation (the “DFC”) objected to the debtor’s requested relief, arguing that:</a:t>
            </a:r>
          </a:p>
          <a:p>
            <a:pPr marL="914400" lvl="1" indent="-457200">
              <a:lnSpc>
                <a:spcPct val="115000"/>
              </a:lnSpc>
              <a:spcAft>
                <a:spcPts val="800"/>
              </a:spcAft>
              <a:buFont typeface="+mj-lt"/>
              <a:buAutoNum type="arabicPeriod"/>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Nonconsensual third-party releases are manifestly contrary to the public policy of the United States (and therefore unrecognizable under § 1506).</a:t>
            </a:r>
          </a:p>
          <a:p>
            <a:pPr marL="914400" lvl="1" indent="-457200">
              <a:lnSpc>
                <a:spcPct val="115000"/>
              </a:lnSpc>
              <a:spcAft>
                <a:spcPts val="800"/>
              </a:spcAft>
              <a:buFont typeface="+mj-lt"/>
              <a:buAutoNum type="arabicPeriod"/>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The catchall provisions of §§ 1521(a)(7) and 1507 are limited in the same way the catchall provision of § 1123(b)(6) was found to be limiting in Purdue. </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1FCBA026-5085-3E62-0C24-3FCBAFDE57FA}"/>
              </a:ext>
            </a:extLst>
          </p:cNvPr>
          <p:cNvSpPr txBox="1"/>
          <p:nvPr/>
        </p:nvSpPr>
        <p:spPr>
          <a:xfrm>
            <a:off x="838200" y="781516"/>
            <a:ext cx="16933276" cy="553998"/>
          </a:xfrm>
          <a:prstGeom prst="rect">
            <a:avLst/>
          </a:prstGeom>
        </p:spPr>
        <p:txBody>
          <a:bodyPr lIns="0" tIns="0" rIns="0" bIns="0" rtlCol="0" anchor="t">
            <a:spAutoFit/>
          </a:bodyPr>
          <a:lstStyle/>
          <a:p>
            <a:pPr marL="0" marR="0"/>
            <a:r>
              <a:rPr lang="it-IT"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D. Del. Decision – </a:t>
            </a:r>
            <a:r>
              <a:rPr lang="it-IT" sz="3600" i="1" u="sng" dirty="0">
                <a:solidFill>
                  <a:schemeClr val="bg1"/>
                </a:solidFill>
                <a:effectLst/>
                <a:latin typeface="Arial" panose="020B0604020202020204" pitchFamily="34" charset="0"/>
                <a:ea typeface="Aptos" panose="020B0004020202020204" pitchFamily="34" charset="0"/>
                <a:cs typeface="Aptos" panose="020B0004020202020204" pitchFamily="34" charset="0"/>
              </a:rPr>
              <a:t>In re Credito Real </a:t>
            </a:r>
            <a:endParaRPr lang="en-US" sz="3600" i="1" u="sng" dirty="0">
              <a:solidFill>
                <a:schemeClr val="bg1"/>
              </a:solidFill>
              <a:effectLst/>
              <a:latin typeface="Arial" panose="020B0604020202020204" pitchFamily="34" charset="0"/>
              <a:ea typeface="Aptos" panose="020B0004020202020204" pitchFamily="34" charset="0"/>
              <a:cs typeface="Aptos" panose="020B0004020202020204" pitchFamily="34" charset="0"/>
            </a:endParaRPr>
          </a:p>
        </p:txBody>
      </p:sp>
      <p:sp>
        <p:nvSpPr>
          <p:cNvPr id="4" name="TextBox 3">
            <a:extLst>
              <a:ext uri="{FF2B5EF4-FFF2-40B4-BE49-F238E27FC236}">
                <a16:creationId xmlns:a16="http://schemas.microsoft.com/office/drawing/2014/main" id="{2476B9C4-6CBD-4848-9961-76BEF0E7CCCA}"/>
              </a:ext>
            </a:extLst>
          </p:cNvPr>
          <p:cNvSpPr txBox="1"/>
          <p:nvPr/>
        </p:nvSpPr>
        <p:spPr>
          <a:xfrm>
            <a:off x="1026811" y="3296509"/>
            <a:ext cx="8423153" cy="461665"/>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Background:</a:t>
            </a:r>
            <a:endParaRPr lang="en-US" sz="2400" b="1" dirty="0"/>
          </a:p>
        </p:txBody>
      </p:sp>
    </p:spTree>
    <p:extLst>
      <p:ext uri="{BB962C8B-B14F-4D97-AF65-F5344CB8AC3E}">
        <p14:creationId xmlns:p14="http://schemas.microsoft.com/office/powerpoint/2010/main" val="29900254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10E1-5DB8-8E6F-C2F2-E5C8E0048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9F53A1-8C77-173F-9F57-976F0E6602AA}"/>
              </a:ext>
            </a:extLst>
          </p:cNvPr>
          <p:cNvSpPr/>
          <p:nvPr/>
        </p:nvSpPr>
        <p:spPr>
          <a:xfrm>
            <a:off x="0" y="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8FA11814-C50D-8052-95D6-46F7A03DF65F}"/>
              </a:ext>
            </a:extLst>
          </p:cNvPr>
          <p:cNvSpPr txBox="1"/>
          <p:nvPr/>
        </p:nvSpPr>
        <p:spPr>
          <a:xfrm>
            <a:off x="379835" y="1499550"/>
            <a:ext cx="17528329" cy="8244190"/>
          </a:xfrm>
          <a:prstGeom prst="rect">
            <a:avLst/>
          </a:prstGeom>
        </p:spPr>
        <p:txBody>
          <a:bodyPr lIns="50800" tIns="50800" rIns="50800" bIns="50800" rtlCol="0" anchor="ctr"/>
          <a:lstStyle/>
          <a:p>
            <a:pPr algn="ctr">
              <a:lnSpc>
                <a:spcPts val="2659"/>
              </a:lnSpc>
              <a:spcBef>
                <a:spcPct val="0"/>
              </a:spcBef>
            </a:pPr>
            <a:endParaRPr/>
          </a:p>
        </p:txBody>
      </p:sp>
      <p:sp>
        <p:nvSpPr>
          <p:cNvPr id="8" name="Freeform 8">
            <a:extLst>
              <a:ext uri="{FF2B5EF4-FFF2-40B4-BE49-F238E27FC236}">
                <a16:creationId xmlns:a16="http://schemas.microsoft.com/office/drawing/2014/main" id="{0FF991D1-3C4D-ECF2-4A7B-C9B3D291467E}"/>
              </a:ext>
            </a:extLst>
          </p:cNvPr>
          <p:cNvSpPr/>
          <p:nvPr/>
        </p:nvSpPr>
        <p:spPr>
          <a:xfrm>
            <a:off x="16149458" y="219350"/>
            <a:ext cx="1758706" cy="1661977"/>
          </a:xfrm>
          <a:custGeom>
            <a:avLst/>
            <a:gdLst/>
            <a:ahLst/>
            <a:cxnLst/>
            <a:rect l="l" t="t" r="r" b="b"/>
            <a:pathLst>
              <a:path w="1758706" h="1661977">
                <a:moveTo>
                  <a:pt x="0" y="0"/>
                </a:moveTo>
                <a:lnTo>
                  <a:pt x="1758706" y="0"/>
                </a:lnTo>
                <a:lnTo>
                  <a:pt x="1758706" y="1661977"/>
                </a:lnTo>
                <a:lnTo>
                  <a:pt x="0" y="1661977"/>
                </a:lnTo>
                <a:lnTo>
                  <a:pt x="0" y="0"/>
                </a:lnTo>
                <a:close/>
              </a:path>
            </a:pathLst>
          </a:custGeom>
          <a:blipFill>
            <a:blip r:embed="rId4"/>
            <a:stretch>
              <a:fillRect/>
            </a:stretch>
          </a:blipFill>
        </p:spPr>
        <p:txBody>
          <a:bodyPr/>
          <a:lstStyle/>
          <a:p>
            <a:endParaRPr lang="en-US"/>
          </a:p>
        </p:txBody>
      </p:sp>
      <p:grpSp>
        <p:nvGrpSpPr>
          <p:cNvPr id="11" name="Group 3">
            <a:extLst>
              <a:ext uri="{FF2B5EF4-FFF2-40B4-BE49-F238E27FC236}">
                <a16:creationId xmlns:a16="http://schemas.microsoft.com/office/drawing/2014/main" id="{D16B05C6-7365-536D-2FA6-B946133EF654}"/>
              </a:ext>
            </a:extLst>
          </p:cNvPr>
          <p:cNvGrpSpPr/>
          <p:nvPr/>
        </p:nvGrpSpPr>
        <p:grpSpPr>
          <a:xfrm>
            <a:off x="436163" y="1644211"/>
            <a:ext cx="17528329" cy="8099529"/>
            <a:chOff x="0" y="0"/>
            <a:chExt cx="4616515" cy="2133209"/>
          </a:xfrm>
        </p:grpSpPr>
        <p:sp>
          <p:nvSpPr>
            <p:cNvPr id="12" name="Freeform 4">
              <a:extLst>
                <a:ext uri="{FF2B5EF4-FFF2-40B4-BE49-F238E27FC236}">
                  <a16:creationId xmlns:a16="http://schemas.microsoft.com/office/drawing/2014/main" id="{886F5654-DDEF-C5B2-6DA6-31F1EA24AA31}"/>
                </a:ext>
              </a:extLst>
            </p:cNvPr>
            <p:cNvSpPr/>
            <p:nvPr/>
          </p:nvSpPr>
          <p:spPr>
            <a:xfrm>
              <a:off x="0" y="0"/>
              <a:ext cx="4616515" cy="2133209"/>
            </a:xfrm>
            <a:custGeom>
              <a:avLst/>
              <a:gdLst/>
              <a:ahLst/>
              <a:cxnLst/>
              <a:rect l="l" t="t" r="r" b="b"/>
              <a:pathLst>
                <a:path w="4616515" h="2133209">
                  <a:moveTo>
                    <a:pt x="0" y="0"/>
                  </a:moveTo>
                  <a:lnTo>
                    <a:pt x="4616515" y="0"/>
                  </a:lnTo>
                  <a:lnTo>
                    <a:pt x="4616515" y="2133209"/>
                  </a:lnTo>
                  <a:lnTo>
                    <a:pt x="0" y="2133209"/>
                  </a:lnTo>
                  <a:close/>
                </a:path>
              </a:pathLst>
            </a:custGeom>
            <a:solidFill>
              <a:srgbClr val="FFFFFF">
                <a:alpha val="90980"/>
              </a:srgbClr>
            </a:solidFill>
          </p:spPr>
          <p:txBody>
            <a:bodyPr/>
            <a:lstStyle/>
            <a:p>
              <a:endParaRPr/>
            </a:p>
          </p:txBody>
        </p:sp>
        <p:sp>
          <p:nvSpPr>
            <p:cNvPr id="13" name="TextBox 5">
              <a:extLst>
                <a:ext uri="{FF2B5EF4-FFF2-40B4-BE49-F238E27FC236}">
                  <a16:creationId xmlns:a16="http://schemas.microsoft.com/office/drawing/2014/main" id="{029BB496-4027-3A95-9A24-FF34C18EE7AC}"/>
                </a:ext>
              </a:extLst>
            </p:cNvPr>
            <p:cNvSpPr txBox="1"/>
            <p:nvPr/>
          </p:nvSpPr>
          <p:spPr>
            <a:xfrm>
              <a:off x="0" y="-38100"/>
              <a:ext cx="4616515" cy="217130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3">
            <a:extLst>
              <a:ext uri="{FF2B5EF4-FFF2-40B4-BE49-F238E27FC236}">
                <a16:creationId xmlns:a16="http://schemas.microsoft.com/office/drawing/2014/main" id="{DD4C857E-A405-3C10-917E-78A5697BA61A}"/>
              </a:ext>
            </a:extLst>
          </p:cNvPr>
          <p:cNvSpPr txBox="1"/>
          <p:nvPr/>
        </p:nvSpPr>
        <p:spPr>
          <a:xfrm>
            <a:off x="723317" y="2047805"/>
            <a:ext cx="16841364" cy="830997"/>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Decision </a:t>
            </a:r>
            <a:r>
              <a:rPr lang="en-US" sz="2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400" i="1" dirty="0">
                <a:solidFill>
                  <a:srgbClr val="000000"/>
                </a:solidFill>
                <a:latin typeface="Arial" panose="020B0604020202020204" pitchFamily="34" charset="0"/>
                <a:cs typeface="Arial" panose="020B0604020202020204" pitchFamily="34" charset="0"/>
              </a:rPr>
              <a:t>chapter 15 allows for recognition/enforcement of third-party releases authorized in foreign main proceedings.</a:t>
            </a:r>
          </a:p>
          <a:p>
            <a:endParaRPr lang="en-US" sz="2400" b="1" dirty="0"/>
          </a:p>
        </p:txBody>
      </p:sp>
      <p:sp>
        <p:nvSpPr>
          <p:cNvPr id="15" name="TextBox 7">
            <a:extLst>
              <a:ext uri="{FF2B5EF4-FFF2-40B4-BE49-F238E27FC236}">
                <a16:creationId xmlns:a16="http://schemas.microsoft.com/office/drawing/2014/main" id="{2EB960BF-4111-000C-169B-927494EFC39E}"/>
              </a:ext>
            </a:extLst>
          </p:cNvPr>
          <p:cNvSpPr txBox="1"/>
          <p:nvPr/>
        </p:nvSpPr>
        <p:spPr>
          <a:xfrm>
            <a:off x="820271" y="3825919"/>
            <a:ext cx="16230600" cy="3068532"/>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 1506 should be narrowly interpreted and rarely exercised.</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The focus of a § 1506 analysis requires an examination of the fairness (due process) of the foreign legal proceeding—not the outcome.</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6">
            <a:extLst>
              <a:ext uri="{FF2B5EF4-FFF2-40B4-BE49-F238E27FC236}">
                <a16:creationId xmlns:a16="http://schemas.microsoft.com/office/drawing/2014/main" id="{A83B826A-3AE9-931C-4D96-55D24FD872D1}"/>
              </a:ext>
            </a:extLst>
          </p:cNvPr>
          <p:cNvSpPr txBox="1"/>
          <p:nvPr/>
        </p:nvSpPr>
        <p:spPr>
          <a:xfrm>
            <a:off x="838200" y="756572"/>
            <a:ext cx="16933276" cy="553998"/>
          </a:xfrm>
          <a:prstGeom prst="rect">
            <a:avLst/>
          </a:prstGeom>
        </p:spPr>
        <p:txBody>
          <a:bodyPr lIns="0" tIns="0" rIns="0" bIns="0" rtlCol="0" anchor="t">
            <a:spAutoFit/>
          </a:bodyPr>
          <a:lstStyle/>
          <a:p>
            <a:pPr marL="0" marR="0"/>
            <a:r>
              <a:rPr lang="it-IT" sz="3600" u="sng" dirty="0">
                <a:solidFill>
                  <a:schemeClr val="bg1"/>
                </a:solidFill>
                <a:effectLst/>
                <a:latin typeface="Arial" panose="020B0604020202020204" pitchFamily="34" charset="0"/>
                <a:ea typeface="Aptos" panose="020B0004020202020204" pitchFamily="34" charset="0"/>
                <a:cs typeface="Aptos" panose="020B0004020202020204" pitchFamily="34" charset="0"/>
              </a:rPr>
              <a:t>D. Del. Decision – </a:t>
            </a:r>
            <a:r>
              <a:rPr lang="it-IT" sz="3600" i="1" u="sng" dirty="0">
                <a:solidFill>
                  <a:schemeClr val="bg1"/>
                </a:solidFill>
                <a:effectLst/>
                <a:latin typeface="Arial" panose="020B0604020202020204" pitchFamily="34" charset="0"/>
                <a:ea typeface="Aptos" panose="020B0004020202020204" pitchFamily="34" charset="0"/>
                <a:cs typeface="Aptos" panose="020B0004020202020204" pitchFamily="34" charset="0"/>
              </a:rPr>
              <a:t>In re Credito Real (cont’d) </a:t>
            </a:r>
            <a:endParaRPr lang="en-US" sz="3600" i="1" u="sng" dirty="0">
              <a:solidFill>
                <a:schemeClr val="bg1"/>
              </a:solidFill>
              <a:effectLst/>
              <a:latin typeface="Arial" panose="020B0604020202020204" pitchFamily="34" charset="0"/>
              <a:ea typeface="Aptos" panose="020B0004020202020204" pitchFamily="34" charset="0"/>
              <a:cs typeface="Aptos" panose="020B0004020202020204" pitchFamily="34" charset="0"/>
            </a:endParaRPr>
          </a:p>
        </p:txBody>
      </p:sp>
      <p:sp>
        <p:nvSpPr>
          <p:cNvPr id="6" name="TextBox 5">
            <a:extLst>
              <a:ext uri="{FF2B5EF4-FFF2-40B4-BE49-F238E27FC236}">
                <a16:creationId xmlns:a16="http://schemas.microsoft.com/office/drawing/2014/main" id="{734E8C85-CF8C-5FF0-F05A-09885A59DCEF}"/>
              </a:ext>
            </a:extLst>
          </p:cNvPr>
          <p:cNvSpPr txBox="1"/>
          <p:nvPr/>
        </p:nvSpPr>
        <p:spPr>
          <a:xfrm>
            <a:off x="683855" y="2844834"/>
            <a:ext cx="16880826" cy="1200329"/>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Conclusion #1 </a:t>
            </a:r>
            <a:r>
              <a:rPr lang="en-US" sz="2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400" dirty="0">
                <a:solidFill>
                  <a:srgbClr val="000000"/>
                </a:solidFill>
                <a:latin typeface="Arial" panose="020B0604020202020204" pitchFamily="34" charset="0"/>
                <a:cs typeface="Arial" panose="020B0604020202020204" pitchFamily="34" charset="0"/>
              </a:rPr>
              <a:t>nonconsensual third-party releases authorized in a foreign main proceeding are NOT manifestly contrary to the public policy of the United States (§ 1506).</a:t>
            </a:r>
          </a:p>
          <a:p>
            <a:endParaRPr lang="en-US" sz="2400" b="1" dirty="0"/>
          </a:p>
        </p:txBody>
      </p:sp>
      <p:sp>
        <p:nvSpPr>
          <p:cNvPr id="7" name="TextBox 6">
            <a:extLst>
              <a:ext uri="{FF2B5EF4-FFF2-40B4-BE49-F238E27FC236}">
                <a16:creationId xmlns:a16="http://schemas.microsoft.com/office/drawing/2014/main" id="{76FFD48A-FD7D-FBC1-20CD-691A041E2A2D}"/>
              </a:ext>
            </a:extLst>
          </p:cNvPr>
          <p:cNvSpPr txBox="1"/>
          <p:nvPr/>
        </p:nvSpPr>
        <p:spPr>
          <a:xfrm>
            <a:off x="723317" y="5416067"/>
            <a:ext cx="16599491" cy="1200329"/>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Conclusion #2 </a:t>
            </a:r>
            <a:r>
              <a:rPr lang="en-US" sz="2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400" dirty="0">
                <a:solidFill>
                  <a:srgbClr val="000000"/>
                </a:solidFill>
                <a:latin typeface="Arial" panose="020B0604020202020204" pitchFamily="34" charset="0"/>
                <a:cs typeface="Arial" panose="020B0604020202020204" pitchFamily="34" charset="0"/>
              </a:rPr>
              <a:t>the catchall provisions of §§ 1521(a)(7) and 1507 are NOT limited in the same way the Supreme Court found the catchall provision of § 1123(b)(6) to be limiting. </a:t>
            </a:r>
          </a:p>
          <a:p>
            <a:endParaRPr lang="en-US" sz="2400" b="1" dirty="0"/>
          </a:p>
        </p:txBody>
      </p:sp>
      <p:sp>
        <p:nvSpPr>
          <p:cNvPr id="9" name="TextBox 7">
            <a:extLst>
              <a:ext uri="{FF2B5EF4-FFF2-40B4-BE49-F238E27FC236}">
                <a16:creationId xmlns:a16="http://schemas.microsoft.com/office/drawing/2014/main" id="{B0F91E2D-2E05-1382-7CC6-03660932C60B}"/>
              </a:ext>
            </a:extLst>
          </p:cNvPr>
          <p:cNvSpPr txBox="1"/>
          <p:nvPr/>
        </p:nvSpPr>
        <p:spPr>
          <a:xfrm>
            <a:off x="833718" y="6380402"/>
            <a:ext cx="16230600" cy="4972643"/>
          </a:xfrm>
          <a:prstGeom prst="rect">
            <a:avLst/>
          </a:prstGeom>
        </p:spPr>
        <p:txBody>
          <a:bodyPr wrap="square" lIns="0" tIns="0" rIns="0" bIns="0" rtlCol="0" anchor="t">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 1521(a)(7) doesn’t direct courts to limit its relief to the type afforded in other provisions, but rather to relief available to a trustee.  </a:t>
            </a:r>
          </a:p>
          <a:p>
            <a:pPr marL="800100" lvl="1"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Because nonconsensual releases are available under Mexican law, they’re “available to a trustee.”  </a:t>
            </a:r>
          </a:p>
          <a:p>
            <a:pPr marL="800100" lvl="1"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Further, by listing relief that can’t be granted under § 1521(a)(7), the implication is that forms of relief not otherwise specifically prohibited are permitted.  </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 1507 provides an even broader authorization than § 1521, and focuses on principles of comity rather than mere debtor-creditor relations (i.e., U.S. courts can recognize foreign relief not available here).</a:t>
            </a:r>
          </a:p>
          <a:p>
            <a:pPr marL="342900" marR="0" lvl="0" indent="-342900">
              <a:lnSpc>
                <a:spcPct val="115000"/>
              </a:lnSpc>
              <a:spcAft>
                <a:spcPts val="800"/>
              </a:spcAft>
              <a:buFont typeface="Arial" panose="020B0604020202020204" pitchFamily="34" charset="0"/>
              <a:buChar char="•"/>
              <a:tabLst>
                <a:tab pos="457200" algn="l"/>
              </a:tabLs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R="0">
              <a:spcAft>
                <a:spcPts val="600"/>
              </a:spcAft>
            </a:pP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Aft>
                <a:spcPts val="600"/>
              </a:spcAft>
              <a:buFont typeface="Arial" panose="020B0604020202020204" pitchFamily="34" charset="0"/>
              <a:buChar char="•"/>
            </a:pP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490574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23.02.14"/>
  <p:tag name="AS_TITLE" val="Aspose.Slides for .NET 4.0 Client Profile"/>
  <p:tag name="AS_VERSION" val="2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3521</Words>
  <Application>Microsoft Office PowerPoint</Application>
  <PresentationFormat>Custom</PresentationFormat>
  <Paragraphs>216</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Aptos</vt:lpstr>
      <vt:lpstr>Wingdings</vt:lpstr>
      <vt:lpstr>Myriad Ultra-Bold</vt:lpstr>
      <vt:lpstr>Arial</vt:lpstr>
      <vt:lpstr>Myriad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2025-06-03T13:18:05Z</dcterms:modified>
</cp:coreProperties>
</file>